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6"/>
  </p:notesMasterIdLst>
  <p:sldIdLst>
    <p:sldId id="298" r:id="rId5"/>
    <p:sldId id="301" r:id="rId6"/>
    <p:sldId id="300" r:id="rId7"/>
    <p:sldId id="302" r:id="rId8"/>
    <p:sldId id="304" r:id="rId9"/>
    <p:sldId id="305" r:id="rId10"/>
    <p:sldId id="306" r:id="rId11"/>
    <p:sldId id="307" r:id="rId12"/>
    <p:sldId id="308" r:id="rId13"/>
    <p:sldId id="309" r:id="rId14"/>
    <p:sldId id="30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605" autoAdjust="0"/>
  </p:normalViewPr>
  <p:slideViewPr>
    <p:cSldViewPr snapToGrid="0">
      <p:cViewPr>
        <p:scale>
          <a:sx n="52" d="100"/>
          <a:sy n="52" d="100"/>
        </p:scale>
        <p:origin x="1228" y="268"/>
      </p:cViewPr>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jpe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F1B4C2-5A22-4FC5-92A0-C6AE90A04C72}" type="datetimeFigureOut">
              <a:rPr lang="en-IN" smtClean="0"/>
              <a:t>26-07-2023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333A41-D0EC-4DB9-BF5F-0A7CAB474DC8}" type="slidenum">
              <a:rPr lang="en-IN" smtClean="0"/>
              <a:t>‹#›</a:t>
            </a:fld>
            <a:endParaRPr lang="en-IN"/>
          </a:p>
        </p:txBody>
      </p:sp>
    </p:spTree>
    <p:extLst>
      <p:ext uri="{BB962C8B-B14F-4D97-AF65-F5344CB8AC3E}">
        <p14:creationId xmlns:p14="http://schemas.microsoft.com/office/powerpoint/2010/main" val="992836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 question that my research seeks to answer is how chaos theory can be applied to understand and analyse the dynamics of traffic congestion, and how these insights can be used to improve planning and improve congestion management in real-life scenarios. The principle used here is chaos theory, which </a:t>
            </a:r>
            <a:r>
              <a:rPr lang="en-IN" sz="1800" dirty="0">
                <a:effectLst/>
                <a:latin typeface="Calibri" panose="020F0502020204030204" pitchFamily="34" charset="0"/>
                <a:ea typeface="Calibri" panose="020F0502020204030204" pitchFamily="34" charset="0"/>
                <a:cs typeface="Latha" panose="020B0604020202020204" pitchFamily="34" charset="0"/>
              </a:rPr>
              <a:t>is a mathematical discipline that unveils the deterministic nature underlying seemingly random and non-linear dynamical systems. It deals with nonlinear systems that exhibit sensitivity to initial conditions, resulting in unpredictable and intricate patterns of behaviour. A common example of this is Lorenz Attractor, the trajectory of which has been shown alongside. </a:t>
            </a:r>
            <a:r>
              <a:rPr lang="en-US" b="0" i="0" dirty="0">
                <a:solidFill>
                  <a:srgbClr val="D1D5DB"/>
                </a:solidFill>
                <a:effectLst/>
                <a:latin typeface="Söhne"/>
              </a:rPr>
              <a:t>The Lorenz system is a set of three coupled ordinary differential equations that describe the evolution of three variables: x, y, and z. I’ve plotted the Lorenz attractor trajectory here using matplotlib in python. We clearly see that the trajectory of the system never repeats, meaning it does not settle into a fixed pattern or cycle. Additionally, Even a tiny change in the initial values of x, y, and z can lead to vastly different trajectories over time. This is a characteristic of chaotic systems.</a:t>
            </a:r>
          </a:p>
          <a:p>
            <a:endParaRPr lang="en-US"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Latha" panose="020B0604020202020204" pitchFamily="34" charset="0"/>
              </a:rPr>
              <a:t>Traffic congestion is a pervasive issue in urban areas worldwide, imposing significant economic, environmental, and social costs. It arises due to the intricate interplay of various factors, including vehicle flow, road capacity, traffic signal timings, driver behaviour, and external influences like weather conditions and events. The dynamic nature of traffic congestion makes it an ideal candidate for exploring chaos theory's potential to unveil hidden patterns and complexities. </a:t>
            </a:r>
          </a:p>
          <a:p>
            <a:endParaRPr lang="en-IN" dirty="0"/>
          </a:p>
        </p:txBody>
      </p:sp>
      <p:sp>
        <p:nvSpPr>
          <p:cNvPr id="4" name="Slide Number Placeholder 3"/>
          <p:cNvSpPr>
            <a:spLocks noGrp="1"/>
          </p:cNvSpPr>
          <p:nvPr>
            <p:ph type="sldNum" sz="quarter" idx="5"/>
          </p:nvPr>
        </p:nvSpPr>
        <p:spPr/>
        <p:txBody>
          <a:bodyPr/>
          <a:lstStyle/>
          <a:p>
            <a:fld id="{08333A41-D0EC-4DB9-BF5F-0A7CAB474DC8}" type="slidenum">
              <a:rPr lang="en-IN" smtClean="0"/>
              <a:t>2</a:t>
            </a:fld>
            <a:endParaRPr lang="en-IN"/>
          </a:p>
        </p:txBody>
      </p:sp>
    </p:spTree>
    <p:extLst>
      <p:ext uri="{BB962C8B-B14F-4D97-AF65-F5344CB8AC3E}">
        <p14:creationId xmlns:p14="http://schemas.microsoft.com/office/powerpoint/2010/main" val="1880068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nSpc>
                <a:spcPct val="107000"/>
              </a:lnSpc>
              <a:buFont typeface="+mj-lt"/>
              <a:buNone/>
            </a:pPr>
            <a:r>
              <a:rPr lang="en-IN" dirty="0"/>
              <a:t>There are 4 specific objectives with this research. The first is</a:t>
            </a:r>
            <a:r>
              <a:rPr lang="en-US" b="0" i="0" dirty="0">
                <a:solidFill>
                  <a:srgbClr val="D1D5DB"/>
                </a:solidFill>
                <a:effectLst/>
                <a:latin typeface="Söhne"/>
              </a:rPr>
              <a:t> </a:t>
            </a:r>
            <a:r>
              <a:rPr lang="en-IN" sz="1800" kern="100" dirty="0">
                <a:effectLst/>
                <a:latin typeface="Calibri" panose="020F0502020204030204" pitchFamily="34" charset="0"/>
                <a:ea typeface="Calibri" panose="020F0502020204030204" pitchFamily="34" charset="0"/>
                <a:cs typeface="Latha" panose="020B0604020202020204" pitchFamily="34" charset="0"/>
              </a:rPr>
              <a:t>To investigate the application of chaos theory in the analysis of traffic congestion data, seeking patterns and structures indicative of chaotic behaviour.</a:t>
            </a:r>
          </a:p>
          <a:p>
            <a:pPr marL="0" lvl="0" indent="0">
              <a:lnSpc>
                <a:spcPct val="107000"/>
              </a:lnSpc>
              <a:buFont typeface="+mj-lt"/>
              <a:buNone/>
            </a:pPr>
            <a:r>
              <a:rPr lang="en-IN" sz="1800" kern="100" dirty="0">
                <a:effectLst/>
                <a:latin typeface="Calibri" panose="020F0502020204030204" pitchFamily="34" charset="0"/>
                <a:ea typeface="Calibri" panose="020F0502020204030204" pitchFamily="34" charset="0"/>
                <a:cs typeface="Latha" panose="020B0604020202020204" pitchFamily="34" charset="0"/>
              </a:rPr>
              <a:t>The second is To identify key factors and variables that contribute to the emergence of chaotic patterns in traffic congestion, facilitating a deeper comprehension of the complex system dynamics.</a:t>
            </a:r>
          </a:p>
          <a:p>
            <a:pPr marL="0" lvl="0" indent="0">
              <a:lnSpc>
                <a:spcPct val="107000"/>
              </a:lnSpc>
              <a:buFont typeface="+mj-lt"/>
              <a:buNone/>
            </a:pPr>
            <a:r>
              <a:rPr lang="en-IN" sz="1800" kern="100" dirty="0">
                <a:effectLst/>
                <a:latin typeface="Calibri" panose="020F0502020204030204" pitchFamily="34" charset="0"/>
                <a:ea typeface="Calibri" panose="020F0502020204030204" pitchFamily="34" charset="0"/>
                <a:cs typeface="Latha" panose="020B0604020202020204" pitchFamily="34" charset="0"/>
              </a:rPr>
              <a:t>The third is To explore how chaos theory can aid in predicting traffic congestion patterns and understanding the system's sensitivity to external influences.</a:t>
            </a:r>
          </a:p>
          <a:p>
            <a:pPr marL="0" lvl="0" indent="0">
              <a:lnSpc>
                <a:spcPct val="107000"/>
              </a:lnSpc>
              <a:spcAft>
                <a:spcPts val="800"/>
              </a:spcAft>
              <a:buFont typeface="+mj-lt"/>
              <a:buNone/>
            </a:pPr>
            <a:r>
              <a:rPr lang="en-IN" sz="1800" kern="100" dirty="0">
                <a:effectLst/>
                <a:latin typeface="Calibri" panose="020F0502020204030204" pitchFamily="34" charset="0"/>
                <a:ea typeface="Calibri" panose="020F0502020204030204" pitchFamily="34" charset="0"/>
                <a:cs typeface="Latha" panose="020B0604020202020204" pitchFamily="34" charset="0"/>
              </a:rPr>
              <a:t>The fourth is To assess the practical implications of chaos theory findings in traffic management and congestion control strategies, aiming to improve the efficiency and sustainability of transportation systems.</a:t>
            </a:r>
          </a:p>
          <a:p>
            <a:endParaRPr lang="en-IN" dirty="0"/>
          </a:p>
        </p:txBody>
      </p:sp>
      <p:sp>
        <p:nvSpPr>
          <p:cNvPr id="4" name="Slide Number Placeholder 3"/>
          <p:cNvSpPr>
            <a:spLocks noGrp="1"/>
          </p:cNvSpPr>
          <p:nvPr>
            <p:ph type="sldNum" sz="quarter" idx="5"/>
          </p:nvPr>
        </p:nvSpPr>
        <p:spPr/>
        <p:txBody>
          <a:bodyPr/>
          <a:lstStyle/>
          <a:p>
            <a:fld id="{08333A41-D0EC-4DB9-BF5F-0A7CAB474DC8}" type="slidenum">
              <a:rPr lang="en-IN" smtClean="0"/>
              <a:t>3</a:t>
            </a:fld>
            <a:endParaRPr lang="en-IN"/>
          </a:p>
        </p:txBody>
      </p:sp>
    </p:spTree>
    <p:extLst>
      <p:ext uri="{BB962C8B-B14F-4D97-AF65-F5344CB8AC3E}">
        <p14:creationId xmlns:p14="http://schemas.microsoft.com/office/powerpoint/2010/main" val="3008957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There have been a few papers made in the early 2000s that touch upon the aspect of combination of traffic flow and chaos theory. The papers have already done extensive investigation on dynamic properties specifically on simulated traffic flow based on the car-following model and the distance between two cars. It has been found that there is a positive Lyapunov exponent (</a:t>
            </a:r>
            <a:r>
              <a:rPr lang="en-IN" dirty="0" err="1"/>
              <a:t>lupunov</a:t>
            </a:r>
            <a:r>
              <a:rPr lang="en-IN" dirty="0"/>
              <a:t>) indicating the existence of chaotic behaviour in transportation systems. </a:t>
            </a:r>
            <a:br>
              <a:rPr lang="en-US" dirty="0"/>
            </a:br>
            <a:r>
              <a:rPr lang="en-US" b="0" i="0" dirty="0">
                <a:solidFill>
                  <a:srgbClr val="D1D5DB"/>
                </a:solidFill>
                <a:effectLst/>
                <a:latin typeface="Söhne"/>
              </a:rPr>
              <a:t>The Lyapunov exponent measures the system's sensitivity to initial conditions, basically showing how closely related points in the system's state space diverge over time. One interesting concept related to chaos theory is the butterfly effect, which suggests that even minor disturbances, like a single driver slowing down or changing lanes unexpectedly, can trigger chain reactions leading to traffic jams or congestion. Furthermore, various mathematical models inspired by chaos theory, such as the cellular automaton model, have been developed to describe and predict traffic flow. The cellular automaton model represents vehicles as individual cells with specific movement rules, resulting in emergent traffic patterns.</a:t>
            </a:r>
            <a:endParaRPr lang="en-IN" dirty="0"/>
          </a:p>
        </p:txBody>
      </p:sp>
      <p:sp>
        <p:nvSpPr>
          <p:cNvPr id="4" name="Slide Number Placeholder 3"/>
          <p:cNvSpPr>
            <a:spLocks noGrp="1"/>
          </p:cNvSpPr>
          <p:nvPr>
            <p:ph type="sldNum" sz="quarter" idx="5"/>
          </p:nvPr>
        </p:nvSpPr>
        <p:spPr/>
        <p:txBody>
          <a:bodyPr/>
          <a:lstStyle/>
          <a:p>
            <a:fld id="{08333A41-D0EC-4DB9-BF5F-0A7CAB474DC8}" type="slidenum">
              <a:rPr lang="en-IN" smtClean="0"/>
              <a:t>4</a:t>
            </a:fld>
            <a:endParaRPr lang="en-IN"/>
          </a:p>
        </p:txBody>
      </p:sp>
    </p:spTree>
    <p:extLst>
      <p:ext uri="{BB962C8B-B14F-4D97-AF65-F5344CB8AC3E}">
        <p14:creationId xmlns:p14="http://schemas.microsoft.com/office/powerpoint/2010/main" val="3593276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2800" b="0" i="0" dirty="0">
                <a:solidFill>
                  <a:srgbClr val="D1D5DB"/>
                </a:solidFill>
                <a:effectLst/>
                <a:latin typeface="Söhne"/>
              </a:rPr>
              <a:t>This study uses an exploratory research design to investigate the relationship between chaos theory and traffic congestion. Due to the lack of readily available traffic data, synthetic data is utilized. Statistical analysis software like Python with NumPy libraries processes the collected traffic data, and a non-linear model is applied for further analysis. Chaotic behavior indicators are used to understand chaotic dynamics in traffic congestion.</a:t>
            </a:r>
          </a:p>
          <a:p>
            <a:pPr algn="l"/>
            <a:r>
              <a:rPr lang="en-US" sz="2800" b="0" i="0" dirty="0">
                <a:solidFill>
                  <a:srgbClr val="D1D5DB"/>
                </a:solidFill>
                <a:effectLst/>
                <a:latin typeface="Söhne"/>
              </a:rPr>
              <a:t>Regarding data synthesis, traffic volume is divided into three ranges: low, moderate, and high, each containing 300 synthetic data points randomly generated within specific ranges. Traffic speed is assumed to follow a normal distribution with a mean of 60 km/h and a standard deviation of 10 km/h, resulting in 900 synthetic data points. Travel time is derived by dividing the distance of 10 kilometers by the corresponding speed.</a:t>
            </a:r>
          </a:p>
          <a:p>
            <a:pPr algn="l"/>
            <a:r>
              <a:rPr lang="en-US" sz="2800" b="0" i="0" dirty="0">
                <a:solidFill>
                  <a:srgbClr val="D1D5DB"/>
                </a:solidFill>
                <a:effectLst/>
                <a:latin typeface="Söhne"/>
              </a:rPr>
              <a:t>To simulate peak hour traffic congestion, synthetic congestion patterns are generated by introducing random variations to traffic volume and speed. This replicates the increase in traffic volume and decrease in average speed during peak hours.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D1D5DB"/>
                </a:solidFill>
                <a:effectLst/>
                <a:latin typeface="Söhne"/>
              </a:rPr>
              <a:t>Here we have three different equations that have been used as part of functions in the Python code. The first is a random number generator. </a:t>
            </a:r>
            <a:r>
              <a:rPr lang="en-IN" sz="1800" kern="100" dirty="0">
                <a:effectLst/>
                <a:latin typeface="Calibri" panose="020F0502020204030204" pitchFamily="34" charset="0"/>
                <a:ea typeface="Calibri" panose="020F0502020204030204" pitchFamily="34" charset="0"/>
                <a:cs typeface="Calibri" panose="020F0502020204030204" pitchFamily="34" charset="0"/>
              </a:rPr>
              <a:t>A discrete uniform distribution assigns equal probabilities to all the integers in the specified range where one is picked randomly. In the next definition of a probability density function, </a:t>
            </a:r>
            <a:r>
              <a:rPr lang="en-IN" sz="1800" dirty="0">
                <a:effectLst/>
                <a:latin typeface="Calibri" panose="020F0502020204030204" pitchFamily="34" charset="0"/>
                <a:ea typeface="Calibri" panose="020F0502020204030204" pitchFamily="34" charset="0"/>
              </a:rPr>
              <a:t>μ is the mean and σ is the standard deviation. Finally, there is the non linear relation between travel time and traffic volume. </a:t>
            </a:r>
            <a:r>
              <a:rPr lang="en-US" sz="1800" dirty="0">
                <a:effectLst/>
                <a:latin typeface="Calibri" panose="020F0502020204030204" pitchFamily="34" charset="0"/>
                <a:ea typeface="Calibri" panose="020F0502020204030204" pitchFamily="34" charset="0"/>
              </a:rPr>
              <a:t>The presence of the sine function introduces non-linearity to the model, as the congestion evolution depends on both traffic volume and travel time (which, in turn, depends on speed). </a:t>
            </a:r>
            <a:r>
              <a:rPr lang="en-US" sz="2800" b="0" i="0" dirty="0">
                <a:solidFill>
                  <a:srgbClr val="D1D5DB"/>
                </a:solidFill>
                <a:effectLst/>
                <a:latin typeface="Söhne"/>
              </a:rPr>
              <a:t>There is a combination of determinism (through the equation, which means that the future behavior is determined by the current state) and randomness (through the random variations) which can lead to chaotic behavior, where the evolution of congestion becomes difficult to predict precisely.</a:t>
            </a:r>
            <a:endParaRPr lang="en-IN" sz="1800" kern="100" dirty="0">
              <a:effectLst/>
              <a:latin typeface="Calibri" panose="020F0502020204030204" pitchFamily="34" charset="0"/>
              <a:ea typeface="Calibri" panose="020F0502020204030204" pitchFamily="34" charset="0"/>
              <a:cs typeface="Latha" panose="020B0604020202020204" pitchFamily="34" charset="0"/>
            </a:endParaRPr>
          </a:p>
          <a:p>
            <a:endParaRPr lang="en-IN" dirty="0"/>
          </a:p>
        </p:txBody>
      </p:sp>
      <p:sp>
        <p:nvSpPr>
          <p:cNvPr id="4" name="Slide Number Placeholder 3"/>
          <p:cNvSpPr>
            <a:spLocks noGrp="1"/>
          </p:cNvSpPr>
          <p:nvPr>
            <p:ph type="sldNum" sz="quarter" idx="5"/>
          </p:nvPr>
        </p:nvSpPr>
        <p:spPr/>
        <p:txBody>
          <a:bodyPr/>
          <a:lstStyle/>
          <a:p>
            <a:fld id="{08333A41-D0EC-4DB9-BF5F-0A7CAB474DC8}" type="slidenum">
              <a:rPr lang="en-IN" smtClean="0"/>
              <a:t>5</a:t>
            </a:fld>
            <a:endParaRPr lang="en-IN"/>
          </a:p>
        </p:txBody>
      </p:sp>
    </p:spTree>
    <p:extLst>
      <p:ext uri="{BB962C8B-B14F-4D97-AF65-F5344CB8AC3E}">
        <p14:creationId xmlns:p14="http://schemas.microsoft.com/office/powerpoint/2010/main" val="2438123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Traffic volume and congestion data are measured using volume per hour, travel time is measured in hours, and distance is measured in kilometres. The mean and standard deviation for different parameters in a certain synthetic set have been shown above. Let us now take a look at each of the graphs individually. </a:t>
            </a:r>
            <a:r>
              <a:rPr lang="en-IN" sz="1800" kern="100" dirty="0">
                <a:effectLst/>
                <a:latin typeface="Calibri" panose="020F0502020204030204" pitchFamily="34" charset="0"/>
                <a:ea typeface="Calibri" panose="020F0502020204030204" pitchFamily="34" charset="0"/>
                <a:cs typeface="Calibri" panose="020F0502020204030204" pitchFamily="34" charset="0"/>
              </a:rPr>
              <a:t>Clearly, it is seen that traffic speed and traffic volume have no clear pattern and are heavily scattered. There is an apparent concentration at low volume and speed of around 60 kmph, where 60 kmph was defined as the mean speed and volume changes based on the time of day, by introducing random changes based on whether it is peak hour. </a:t>
            </a:r>
            <a:r>
              <a:rPr lang="en-US" sz="2800" b="0" i="0" dirty="0">
                <a:solidFill>
                  <a:srgbClr val="D1D5DB"/>
                </a:solidFill>
                <a:effectLst/>
                <a:latin typeface="Söhne"/>
              </a:rPr>
              <a:t>The heavily scattered and no clear pattern in traffic volume and speed indicate the complex and dynamic nature of traffic flow. </a:t>
            </a:r>
            <a:r>
              <a:rPr lang="en-US" sz="4000" b="0" i="0" dirty="0">
                <a:solidFill>
                  <a:srgbClr val="D1D5DB"/>
                </a:solidFill>
                <a:effectLst/>
                <a:latin typeface="Söhne"/>
              </a:rPr>
              <a:t>The concentration of synthetic travel times around a particular value indicates a typical or average travel time for the road segment under normal traffic conditions. </a:t>
            </a:r>
            <a:r>
              <a:rPr lang="en-US" sz="5400" b="0" i="0" dirty="0">
                <a:solidFill>
                  <a:srgbClr val="D1D5DB"/>
                </a:solidFill>
                <a:effectLst/>
                <a:latin typeface="Söhne"/>
              </a:rPr>
              <a:t>However, chaos theory shows that small perturbations in traffic volume and speed can cause deviations from the average travel time.</a:t>
            </a:r>
            <a:r>
              <a:rPr lang="en-US" sz="4000" b="0" i="0" dirty="0">
                <a:solidFill>
                  <a:srgbClr val="D1D5DB"/>
                </a:solidFill>
                <a:effectLst/>
                <a:latin typeface="Söhne"/>
              </a:rPr>
              <a:t> </a:t>
            </a:r>
            <a:r>
              <a:rPr lang="en-US" sz="1800" kern="100" dirty="0">
                <a:effectLst/>
                <a:latin typeface="Calibri" panose="020F0502020204030204" pitchFamily="34" charset="0"/>
                <a:ea typeface="Calibri" panose="020F0502020204030204" pitchFamily="34" charset="0"/>
                <a:cs typeface="Calibri" panose="020F0502020204030204" pitchFamily="34" charset="0"/>
              </a:rPr>
              <a:t>The histogram of congestion data on the other hand shows a skewed distribution, with a large gap and a tail extending to the right. Higher congestion values tend to be associated with longer travel times. Finally, for the traffic congestion evolution simulation, </a:t>
            </a:r>
            <a:r>
              <a:rPr lang="en-IN" sz="1800" kern="100" dirty="0">
                <a:effectLst/>
                <a:latin typeface="Calibri" panose="020F0502020204030204" pitchFamily="34" charset="0"/>
                <a:ea typeface="Calibri" panose="020F0502020204030204" pitchFamily="34" charset="0"/>
                <a:cs typeface="Calibri" panose="020F0502020204030204" pitchFamily="34" charset="0"/>
              </a:rPr>
              <a:t>non-linear behaviour is exhibited, as evident from the sinusoidal shape of the lines. This is because of the use of a non-linear function to model the congestion dynamics. It demonstrates how small variations in traffic volume and speed can lead to significantly different congestion levels over time.</a:t>
            </a:r>
            <a:endParaRPr lang="en-IN" sz="1800" kern="100" dirty="0">
              <a:effectLst/>
              <a:latin typeface="Calibri" panose="020F0502020204030204" pitchFamily="34" charset="0"/>
              <a:ea typeface="Calibri" panose="020F0502020204030204" pitchFamily="34" charset="0"/>
              <a:cs typeface="Latha"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800" kern="100" dirty="0">
              <a:effectLst/>
              <a:latin typeface="Calibri" panose="020F0502020204030204" pitchFamily="34" charset="0"/>
              <a:ea typeface="Calibri" panose="020F0502020204030204" pitchFamily="34" charset="0"/>
              <a:cs typeface="Latha" panose="020B0604020202020204" pitchFamily="34" charset="0"/>
            </a:endParaRPr>
          </a:p>
          <a:p>
            <a:endParaRPr lang="en-IN" dirty="0"/>
          </a:p>
        </p:txBody>
      </p:sp>
      <p:sp>
        <p:nvSpPr>
          <p:cNvPr id="4" name="Slide Number Placeholder 3"/>
          <p:cNvSpPr>
            <a:spLocks noGrp="1"/>
          </p:cNvSpPr>
          <p:nvPr>
            <p:ph type="sldNum" sz="quarter" idx="5"/>
          </p:nvPr>
        </p:nvSpPr>
        <p:spPr/>
        <p:txBody>
          <a:bodyPr/>
          <a:lstStyle/>
          <a:p>
            <a:fld id="{08333A41-D0EC-4DB9-BF5F-0A7CAB474DC8}" type="slidenum">
              <a:rPr lang="en-IN" smtClean="0"/>
              <a:t>6</a:t>
            </a:fld>
            <a:endParaRPr lang="en-IN"/>
          </a:p>
        </p:txBody>
      </p:sp>
    </p:spTree>
    <p:extLst>
      <p:ext uri="{BB962C8B-B14F-4D97-AF65-F5344CB8AC3E}">
        <p14:creationId xmlns:p14="http://schemas.microsoft.com/office/powerpoint/2010/main" val="862754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Chaos theory provides a powerful framework to analyze traffic congestion. The generated plots provide insightful visualizations of how traffic congestion evolves over time under different scenarios. These plots demonstrate that even slight changes in traffic volume and speed can have a profound impact on congestion levels. Furthermore, the non-linear dynamics exhibited in the traffic congestion models indicate that the relationship between traffic volume, speed, and congestion is not straightforward or proportional. Instead, it involves intricate interactions and feedback loops, resulting in complex and sometimes unpredictable traffic patterns. The insights gained from chaos theory-based traffic congestion modeling can have significant implications for city planning. </a:t>
            </a:r>
            <a:br>
              <a:rPr lang="en-US" dirty="0"/>
            </a:br>
            <a:br>
              <a:rPr lang="en-US" dirty="0"/>
            </a:br>
            <a:endParaRPr lang="en-IN" dirty="0"/>
          </a:p>
        </p:txBody>
      </p:sp>
      <p:sp>
        <p:nvSpPr>
          <p:cNvPr id="4" name="Slide Number Placeholder 3"/>
          <p:cNvSpPr>
            <a:spLocks noGrp="1"/>
          </p:cNvSpPr>
          <p:nvPr>
            <p:ph type="sldNum" sz="quarter" idx="5"/>
          </p:nvPr>
        </p:nvSpPr>
        <p:spPr/>
        <p:txBody>
          <a:bodyPr/>
          <a:lstStyle/>
          <a:p>
            <a:fld id="{08333A41-D0EC-4DB9-BF5F-0A7CAB474DC8}" type="slidenum">
              <a:rPr lang="en-IN" smtClean="0"/>
              <a:t>7</a:t>
            </a:fld>
            <a:endParaRPr lang="en-IN"/>
          </a:p>
        </p:txBody>
      </p:sp>
    </p:spTree>
    <p:extLst>
      <p:ext uri="{BB962C8B-B14F-4D97-AF65-F5344CB8AC3E}">
        <p14:creationId xmlns:p14="http://schemas.microsoft.com/office/powerpoint/2010/main" val="38649326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Let us take a look at the implications of this work. </a:t>
            </a:r>
            <a:r>
              <a:rPr lang="en-US" b="0" i="0" dirty="0">
                <a:solidFill>
                  <a:srgbClr val="D1D5DB"/>
                </a:solidFill>
                <a:effectLst/>
                <a:latin typeface="Söhne"/>
              </a:rPr>
              <a:t>Beyond traffic engineering, the use of non-linear functions can extend to various fields like meteorology, ecology, and economics. These disciplines often deal with complex systems where non-linear relationships exist. For example, In meteorology, non-linear modeling can help predict and analyze weather patterns and climate phenomena. Chaos theory deals with complex and deterministic systems that exhibit sensitivity to initial conditions and non-linear dynamics. By identifying chaotic behavior in traffic congestion, it not only deepens our understanding of transportation systems but also reinforces the importance of chaos theory in diverse scientific fields. Additionally, The findings derived from chaos theory analysis in traffic congestion can significantly contribute to the development of intelligent transportation systems .</a:t>
            </a:r>
            <a:endParaRPr lang="en-IN" dirty="0"/>
          </a:p>
        </p:txBody>
      </p:sp>
      <p:sp>
        <p:nvSpPr>
          <p:cNvPr id="4" name="Slide Number Placeholder 3"/>
          <p:cNvSpPr>
            <a:spLocks noGrp="1"/>
          </p:cNvSpPr>
          <p:nvPr>
            <p:ph type="sldNum" sz="quarter" idx="5"/>
          </p:nvPr>
        </p:nvSpPr>
        <p:spPr/>
        <p:txBody>
          <a:bodyPr/>
          <a:lstStyle/>
          <a:p>
            <a:fld id="{08333A41-D0EC-4DB9-BF5F-0A7CAB474DC8}" type="slidenum">
              <a:rPr lang="en-IN" smtClean="0"/>
              <a:t>8</a:t>
            </a:fld>
            <a:endParaRPr lang="en-IN"/>
          </a:p>
        </p:txBody>
      </p:sp>
    </p:spTree>
    <p:extLst>
      <p:ext uri="{BB962C8B-B14F-4D97-AF65-F5344CB8AC3E}">
        <p14:creationId xmlns:p14="http://schemas.microsoft.com/office/powerpoint/2010/main" val="12312226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D1D5DB"/>
                </a:solidFill>
                <a:effectLst/>
                <a:latin typeface="Söhne"/>
              </a:rPr>
              <a:t>The synthetic data used in the code might not fully capture the complexity and variability of real-world traffic conditions. Real traffic data from various locations and scenarios would provide more accurate and representative results. This can be obtained from </a:t>
            </a:r>
            <a:r>
              <a:rPr lang="en-US" sz="1200" kern="100" dirty="0">
                <a:effectLst/>
                <a:latin typeface="Calibri" panose="020F0502020204030204" pitchFamily="34" charset="0"/>
                <a:ea typeface="Calibri" panose="020F0502020204030204" pitchFamily="34" charset="0"/>
                <a:cs typeface="Calibri" panose="020F0502020204030204" pitchFamily="34" charset="0"/>
              </a:rPr>
              <a:t>sensors, GPS data from vehicles, and other relevant sources.</a:t>
            </a:r>
            <a:endParaRPr lang="en-IN" sz="1200" kern="100" dirty="0">
              <a:effectLst/>
              <a:latin typeface="Calibri" panose="020F0502020204030204" pitchFamily="34" charset="0"/>
              <a:ea typeface="Calibri" panose="020F0502020204030204" pitchFamily="34" charset="0"/>
              <a:cs typeface="Latha" panose="020B0604020202020204" pitchFamily="34" charset="0"/>
            </a:endParaRPr>
          </a:p>
          <a:p>
            <a:r>
              <a:rPr lang="en-US" b="0" i="0" dirty="0">
                <a:solidFill>
                  <a:srgbClr val="D1D5DB"/>
                </a:solidFill>
                <a:effectLst/>
                <a:latin typeface="Söhne"/>
              </a:rPr>
              <a:t>The code's model of traffic congestion is relatively simplistic, considering only traffic volume, speed, and a sinusoidal function to represent congestion dynamics. Real-world traffic congestion involves a wide array of factors, such as driver behavior, road conditions, weather, and traffic signal timings, which are not fully considered in this example.</a:t>
            </a:r>
            <a:endParaRPr lang="en-IN" dirty="0"/>
          </a:p>
        </p:txBody>
      </p:sp>
      <p:sp>
        <p:nvSpPr>
          <p:cNvPr id="4" name="Slide Number Placeholder 3"/>
          <p:cNvSpPr>
            <a:spLocks noGrp="1"/>
          </p:cNvSpPr>
          <p:nvPr>
            <p:ph type="sldNum" sz="quarter" idx="5"/>
          </p:nvPr>
        </p:nvSpPr>
        <p:spPr/>
        <p:txBody>
          <a:bodyPr/>
          <a:lstStyle/>
          <a:p>
            <a:fld id="{08333A41-D0EC-4DB9-BF5F-0A7CAB474DC8}" type="slidenum">
              <a:rPr lang="en-IN" smtClean="0"/>
              <a:t>9</a:t>
            </a:fld>
            <a:endParaRPr lang="en-IN"/>
          </a:p>
        </p:txBody>
      </p:sp>
    </p:spTree>
    <p:extLst>
      <p:ext uri="{BB962C8B-B14F-4D97-AF65-F5344CB8AC3E}">
        <p14:creationId xmlns:p14="http://schemas.microsoft.com/office/powerpoint/2010/main" val="3622995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7/26/2023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7/26/2023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7/26/2023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7/26/2023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7/26/2023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7/26/2023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7/26/2023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7/26/2023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7/26/2023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7/26/2023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fireambulance/SinusoidalGraphsAndSyntheticTrafficData"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6" name="Picture 5">
            <a:extLst>
              <a:ext uri="{FF2B5EF4-FFF2-40B4-BE49-F238E27FC236}">
                <a16:creationId xmlns:a16="http://schemas.microsoft.com/office/drawing/2014/main" id="{C09034B5-6ACE-7BC6-E824-318AAA877765}"/>
              </a:ext>
            </a:extLst>
          </p:cNvPr>
          <p:cNvPicPr>
            <a:picLocks noChangeAspect="1"/>
          </p:cNvPicPr>
          <p:nvPr/>
        </p:nvPicPr>
        <p:blipFill>
          <a:blip r:embed="rId3"/>
          <a:stretch>
            <a:fillRect/>
          </a:stretch>
        </p:blipFill>
        <p:spPr>
          <a:xfrm>
            <a:off x="3273" y="-414416"/>
            <a:ext cx="12192001" cy="7272416"/>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76090" y="1475234"/>
            <a:ext cx="3161633" cy="2901694"/>
          </a:xfrm>
        </p:spPr>
        <p:txBody>
          <a:bodyPr anchor="b">
            <a:noAutofit/>
          </a:bodyPr>
          <a:lstStyle/>
          <a:p>
            <a:r>
              <a:rPr lang="en-US" sz="3500" dirty="0">
                <a:solidFill>
                  <a:schemeClr val="tx1"/>
                </a:solidFill>
              </a:rPr>
              <a:t>Applying Chaos Theory To The Dynamics Of Traffic Congestion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fontScale="77500" lnSpcReduction="20000"/>
          </a:bodyPr>
          <a:lstStyle/>
          <a:p>
            <a:pPr>
              <a:lnSpc>
                <a:spcPct val="100000"/>
              </a:lnSpc>
            </a:pPr>
            <a:r>
              <a:rPr lang="en-US" sz="1600" dirty="0"/>
              <a:t>By Ashutosh Sundresh</a:t>
            </a:r>
          </a:p>
          <a:p>
            <a:pPr>
              <a:lnSpc>
                <a:spcPct val="100000"/>
              </a:lnSpc>
            </a:pPr>
            <a:r>
              <a:rPr lang="en-US" sz="1600" dirty="0"/>
              <a:t>Grade 12, Shiv Nadar school, Faridabad</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dirty="0"/>
          </a:p>
        </p:txBody>
      </p:sp>
      <p:sp>
        <p:nvSpPr>
          <p:cNvPr id="7" name="TextBox 6">
            <a:extLst>
              <a:ext uri="{FF2B5EF4-FFF2-40B4-BE49-F238E27FC236}">
                <a16:creationId xmlns:a16="http://schemas.microsoft.com/office/drawing/2014/main" id="{8B994112-9EB2-3E7D-FD56-A25166028355}"/>
              </a:ext>
            </a:extLst>
          </p:cNvPr>
          <p:cNvSpPr txBox="1"/>
          <p:nvPr/>
        </p:nvSpPr>
        <p:spPr>
          <a:xfrm>
            <a:off x="8176090" y="6479278"/>
            <a:ext cx="7292897" cy="307777"/>
          </a:xfrm>
          <a:prstGeom prst="rect">
            <a:avLst/>
          </a:prstGeom>
          <a:noFill/>
        </p:spPr>
        <p:txBody>
          <a:bodyPr wrap="square" rtlCol="0">
            <a:spAutoFit/>
          </a:bodyPr>
          <a:lstStyle/>
          <a:p>
            <a:r>
              <a:rPr lang="en-IN" sz="1400" dirty="0">
                <a:solidFill>
                  <a:schemeClr val="tx1">
                    <a:lumMod val="65000"/>
                  </a:schemeClr>
                </a:solidFill>
              </a:rPr>
              <a:t>Read the notes on each slide for more information</a:t>
            </a:r>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302FB-F319-8F2B-C8F6-DE534EDBE6B4}"/>
              </a:ext>
            </a:extLst>
          </p:cNvPr>
          <p:cNvSpPr>
            <a:spLocks noGrp="1"/>
          </p:cNvSpPr>
          <p:nvPr>
            <p:ph type="title"/>
          </p:nvPr>
        </p:nvSpPr>
        <p:spPr/>
        <p:txBody>
          <a:bodyPr/>
          <a:lstStyle/>
          <a:p>
            <a:r>
              <a:rPr lang="en-IN" dirty="0"/>
              <a:t>Acknowledgments</a:t>
            </a:r>
          </a:p>
        </p:txBody>
      </p:sp>
      <p:sp>
        <p:nvSpPr>
          <p:cNvPr id="3" name="Content Placeholder 2">
            <a:extLst>
              <a:ext uri="{FF2B5EF4-FFF2-40B4-BE49-F238E27FC236}">
                <a16:creationId xmlns:a16="http://schemas.microsoft.com/office/drawing/2014/main" id="{D47367D1-2A71-28AE-A6CC-2D8DA4AE111E}"/>
              </a:ext>
            </a:extLst>
          </p:cNvPr>
          <p:cNvSpPr>
            <a:spLocks noGrp="1"/>
          </p:cNvSpPr>
          <p:nvPr>
            <p:ph idx="1"/>
          </p:nvPr>
        </p:nvSpPr>
        <p:spPr/>
        <p:txBody>
          <a:bodyPr/>
          <a:lstStyle/>
          <a:p>
            <a:pPr lvl="1">
              <a:buFont typeface="Courier New" panose="02070309020205020404" pitchFamily="49" charset="0"/>
              <a:buChar char="o"/>
            </a:pPr>
            <a:r>
              <a:rPr lang="en-IN" dirty="0"/>
              <a:t>I express my gratitude to the authors Hui Fu, </a:t>
            </a:r>
            <a:r>
              <a:rPr lang="en-IN" dirty="0" err="1"/>
              <a:t>Jianmin</a:t>
            </a:r>
            <a:r>
              <a:rPr lang="en-IN" dirty="0"/>
              <a:t> Xu and </a:t>
            </a:r>
            <a:r>
              <a:rPr lang="en-IN" dirty="0" err="1"/>
              <a:t>Lunhui</a:t>
            </a:r>
            <a:r>
              <a:rPr lang="en-IN" dirty="0"/>
              <a:t> Xu for giving me the idea of using simulated datasets representing traffic congestion when secondary sources were not easily findable (they used a similar approach by creating a simulated traffic flow with a car-following model).</a:t>
            </a:r>
          </a:p>
          <a:p>
            <a:pPr lvl="1">
              <a:buFont typeface="Courier New" panose="02070309020205020404" pitchFamily="49" charset="0"/>
              <a:buChar char="o"/>
            </a:pPr>
            <a:r>
              <a:rPr lang="en-IN" dirty="0"/>
              <a:t>I additionally express my gratitude to the authors Zhongli, </a:t>
            </a:r>
            <a:r>
              <a:rPr lang="en-IN" dirty="0" err="1"/>
              <a:t>Jin</a:t>
            </a:r>
            <a:r>
              <a:rPr lang="en-IN" dirty="0"/>
              <a:t> Bae Park, </a:t>
            </a:r>
            <a:r>
              <a:rPr lang="en-IN" dirty="0" err="1"/>
              <a:t>Guanrongchen</a:t>
            </a:r>
            <a:r>
              <a:rPr lang="en-IN" dirty="0"/>
              <a:t> and Young Hoon Joo for the idea of using a sinusoidal nonlinearity to generate chaos.</a:t>
            </a:r>
          </a:p>
          <a:p>
            <a:pPr lvl="1">
              <a:buFont typeface="Courier New" panose="02070309020205020404" pitchFamily="49" charset="0"/>
              <a:buChar char="o"/>
            </a:pPr>
            <a:endParaRPr lang="en-IN" dirty="0"/>
          </a:p>
          <a:p>
            <a:pPr lvl="1">
              <a:buFont typeface="Courier New" panose="02070309020205020404" pitchFamily="49" charset="0"/>
              <a:buChar char="o"/>
            </a:pPr>
            <a:r>
              <a:rPr lang="en-IN" dirty="0"/>
              <a:t>Additional notes: All the code, simulations and graphs used in the project are open-source and I’ve published the repository at </a:t>
            </a:r>
            <a:r>
              <a:rPr lang="en-IN" dirty="0">
                <a:hlinkClick r:id="rId2"/>
              </a:rPr>
              <a:t>https://github.com/fireambulance/SinusoidalGraphsAndSyntheticTrafficData </a:t>
            </a:r>
            <a:r>
              <a:rPr lang="en-IN" dirty="0"/>
              <a:t>on GitHub.</a:t>
            </a:r>
          </a:p>
          <a:p>
            <a:pPr marL="0" indent="0">
              <a:buNone/>
            </a:pPr>
            <a:endParaRPr lang="en-IN" dirty="0"/>
          </a:p>
        </p:txBody>
      </p:sp>
    </p:spTree>
    <p:extLst>
      <p:ext uri="{BB962C8B-B14F-4D97-AF65-F5344CB8AC3E}">
        <p14:creationId xmlns:p14="http://schemas.microsoft.com/office/powerpoint/2010/main" val="3465507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F1BAA-2DF2-CF43-C047-689C08EDB030}"/>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67A693EE-8EAC-C63D-4D82-F0BA1EC9F0DA}"/>
              </a:ext>
            </a:extLst>
          </p:cNvPr>
          <p:cNvSpPr>
            <a:spLocks noGrp="1"/>
          </p:cNvSpPr>
          <p:nvPr>
            <p:ph idx="1"/>
          </p:nvPr>
        </p:nvSpPr>
        <p:spPr>
          <a:xfrm>
            <a:off x="1097280" y="2108201"/>
            <a:ext cx="10058400" cy="4058423"/>
          </a:xfrm>
        </p:spPr>
        <p:txBody>
          <a:bodyPr>
            <a:normAutofit fontScale="47500" lnSpcReduction="20000"/>
          </a:bodyPr>
          <a:lstStyle/>
          <a:p>
            <a:r>
              <a:rPr lang="en-IN" sz="2500" kern="100" dirty="0">
                <a:effectLst/>
                <a:ea typeface="Calibri" panose="020F0502020204030204" pitchFamily="34" charset="0"/>
                <a:cs typeface="Latha" panose="020B0604020202020204" pitchFamily="34" charset="0"/>
              </a:rPr>
              <a:t>Christopher Frazier, &amp; Kara M. Kockelman “Chaos Theory and Transportation Systems: An Instructive Example.” </a:t>
            </a:r>
            <a:r>
              <a:rPr lang="en-IN" sz="2500" i="1" kern="100" dirty="0">
                <a:effectLst/>
                <a:ea typeface="Calibri" panose="020F0502020204030204" pitchFamily="34" charset="0"/>
                <a:cs typeface="Latha" panose="020B0604020202020204" pitchFamily="34" charset="0"/>
              </a:rPr>
              <a:t>Transportation Research Record</a:t>
            </a:r>
            <a:r>
              <a:rPr lang="en-IN" sz="2500" kern="100" dirty="0">
                <a:effectLst/>
                <a:ea typeface="Calibri" panose="020F0502020204030204" pitchFamily="34" charset="0"/>
                <a:cs typeface="Latha" panose="020B0604020202020204" pitchFamily="34" charset="0"/>
              </a:rPr>
              <a:t> No.1897: 9-17 (2004)</a:t>
            </a:r>
          </a:p>
          <a:p>
            <a:r>
              <a:rPr lang="en-IN" sz="2500" kern="100" dirty="0">
                <a:effectLst/>
                <a:ea typeface="Calibri" panose="020F0502020204030204" pitchFamily="34" charset="0"/>
                <a:cs typeface="Latha" panose="020B0604020202020204" pitchFamily="34" charset="0"/>
              </a:rPr>
              <a:t>John E. Disbro, &amp; Michael Frame “Traffic Flow Theory and Chaotic Behaviour.” </a:t>
            </a:r>
            <a:r>
              <a:rPr lang="en-IN" sz="2500" i="1" kern="100" dirty="0">
                <a:effectLst/>
                <a:ea typeface="Calibri" panose="020F0502020204030204" pitchFamily="34" charset="0"/>
                <a:cs typeface="Latha" panose="020B0604020202020204" pitchFamily="34" charset="0"/>
              </a:rPr>
              <a:t>Transportation Research Record </a:t>
            </a:r>
            <a:r>
              <a:rPr lang="en-IN" sz="2500" kern="100" dirty="0">
                <a:effectLst/>
                <a:ea typeface="Calibri" panose="020F0502020204030204" pitchFamily="34" charset="0"/>
                <a:cs typeface="Latha" panose="020B0604020202020204" pitchFamily="34" charset="0"/>
              </a:rPr>
              <a:t>No.1225: 109-115 (1989)</a:t>
            </a:r>
          </a:p>
          <a:p>
            <a:r>
              <a:rPr lang="en-IN" sz="2500" kern="100" dirty="0">
                <a:effectLst/>
                <a:ea typeface="Calibri" panose="020F0502020204030204" pitchFamily="34" charset="0"/>
                <a:cs typeface="Latha" panose="020B0604020202020204" pitchFamily="34" charset="0"/>
              </a:rPr>
              <a:t>Aderemi Adewumi, Jimmy Kagamba, &amp; Alex Alochukwu “Prediction of Motorised Traffic Flows on Urban Networks.” </a:t>
            </a:r>
            <a:r>
              <a:rPr lang="en-IN" sz="2500" i="1" kern="100" dirty="0">
                <a:effectLst/>
                <a:ea typeface="Calibri" panose="020F0502020204030204" pitchFamily="34" charset="0"/>
                <a:cs typeface="Latha" panose="020B0604020202020204" pitchFamily="34" charset="0"/>
              </a:rPr>
              <a:t>Hindawi </a:t>
            </a:r>
            <a:r>
              <a:rPr lang="en-IN" sz="2500" kern="100" dirty="0">
                <a:effectLst/>
                <a:ea typeface="Calibri" panose="020F0502020204030204" pitchFamily="34" charset="0"/>
                <a:cs typeface="Latha" panose="020B0604020202020204" pitchFamily="34" charset="0"/>
              </a:rPr>
              <a:t>ID 5656734 (2016)</a:t>
            </a:r>
          </a:p>
          <a:p>
            <a:r>
              <a:rPr lang="en-IN" sz="2500" kern="100" dirty="0">
                <a:effectLst/>
                <a:ea typeface="Calibri" panose="020F0502020204030204" pitchFamily="34" charset="0"/>
                <a:cs typeface="Latha" panose="020B0604020202020204" pitchFamily="34" charset="0"/>
              </a:rPr>
              <a:t>Hena Rani Biswas, Md. Maruf Hasan, &amp; Shujit Kumar Bala “Chaos Theory and Its Applications in Our Real Life.” </a:t>
            </a:r>
            <a:r>
              <a:rPr lang="en-IN" sz="2500" i="1" kern="100" dirty="0">
                <a:effectLst/>
                <a:ea typeface="Calibri" panose="020F0502020204030204" pitchFamily="34" charset="0"/>
                <a:cs typeface="Latha" panose="020B0604020202020204" pitchFamily="34" charset="0"/>
              </a:rPr>
              <a:t>Barishal University Journal</a:t>
            </a:r>
            <a:r>
              <a:rPr lang="en-IN" sz="2500" kern="100" dirty="0">
                <a:effectLst/>
                <a:ea typeface="Calibri" panose="020F0502020204030204" pitchFamily="34" charset="0"/>
                <a:cs typeface="Latha" panose="020B0604020202020204" pitchFamily="34" charset="0"/>
              </a:rPr>
              <a:t> Part 1, 5 (1&amp;2): 123-140 (2018)</a:t>
            </a:r>
          </a:p>
          <a:p>
            <a:r>
              <a:rPr lang="en-IN" sz="2500" kern="100" dirty="0">
                <a:effectLst/>
                <a:ea typeface="Calibri" panose="020F0502020204030204" pitchFamily="34" charset="0"/>
                <a:cs typeface="Latha" panose="020B0604020202020204" pitchFamily="34" charset="0"/>
              </a:rPr>
              <a:t>Steven H. </a:t>
            </a:r>
            <a:r>
              <a:rPr lang="en-IN" sz="2500" kern="100" dirty="0" err="1">
                <a:effectLst/>
                <a:ea typeface="Calibri" panose="020F0502020204030204" pitchFamily="34" charset="0"/>
                <a:cs typeface="Latha" panose="020B0604020202020204" pitchFamily="34" charset="0"/>
              </a:rPr>
              <a:t>Strogatz</a:t>
            </a:r>
            <a:r>
              <a:rPr lang="en-IN" sz="2500" kern="100" dirty="0">
                <a:effectLst/>
                <a:ea typeface="Calibri" panose="020F0502020204030204" pitchFamily="34" charset="0"/>
                <a:cs typeface="Latha" panose="020B0604020202020204" pitchFamily="34" charset="0"/>
              </a:rPr>
              <a:t> “Nonlinear Dynamics and Chaos.” (2015)</a:t>
            </a:r>
          </a:p>
          <a:p>
            <a:r>
              <a:rPr lang="en-IN" sz="2500" kern="100" dirty="0">
                <a:effectLst/>
                <a:ea typeface="Calibri" panose="020F0502020204030204" pitchFamily="34" charset="0"/>
                <a:cs typeface="Latha" panose="020B0604020202020204" pitchFamily="34" charset="0"/>
              </a:rPr>
              <a:t>Meng Hui, Lin Bai, </a:t>
            </a:r>
            <a:r>
              <a:rPr lang="en-IN" sz="2500" kern="100" dirty="0" err="1">
                <a:effectLst/>
                <a:ea typeface="Calibri" panose="020F0502020204030204" pitchFamily="34" charset="0"/>
                <a:cs typeface="Latha" panose="020B0604020202020204" pitchFamily="34" charset="0"/>
              </a:rPr>
              <a:t>YanBo</a:t>
            </a:r>
            <a:r>
              <a:rPr lang="en-IN" sz="2500" kern="100" dirty="0">
                <a:effectLst/>
                <a:ea typeface="Calibri" panose="020F0502020204030204" pitchFamily="34" charset="0"/>
                <a:cs typeface="Latha" panose="020B0604020202020204" pitchFamily="34" charset="0"/>
              </a:rPr>
              <a:t> Li, &amp; </a:t>
            </a:r>
            <a:r>
              <a:rPr lang="en-IN" sz="2500" kern="100" dirty="0" err="1">
                <a:effectLst/>
                <a:ea typeface="Calibri" panose="020F0502020204030204" pitchFamily="34" charset="0"/>
                <a:cs typeface="Latha" panose="020B0604020202020204" pitchFamily="34" charset="0"/>
              </a:rPr>
              <a:t>QiSheng</a:t>
            </a:r>
            <a:r>
              <a:rPr lang="en-IN" sz="2500" kern="100" dirty="0">
                <a:effectLst/>
                <a:ea typeface="Calibri" panose="020F0502020204030204" pitchFamily="34" charset="0"/>
                <a:cs typeface="Latha" panose="020B0604020202020204" pitchFamily="34" charset="0"/>
              </a:rPr>
              <a:t> Wu “Highway Traffic Flow Nonlinear Character Analysis and Prediction.” </a:t>
            </a:r>
            <a:r>
              <a:rPr lang="en-IN" sz="2500" i="1" kern="100" dirty="0">
                <a:effectLst/>
                <a:ea typeface="Calibri" panose="020F0502020204030204" pitchFamily="34" charset="0"/>
                <a:cs typeface="Latha" panose="020B0604020202020204" pitchFamily="34" charset="0"/>
              </a:rPr>
              <a:t>Hindawi </a:t>
            </a:r>
            <a:r>
              <a:rPr lang="en-IN" sz="2500" kern="100" dirty="0">
                <a:effectLst/>
                <a:ea typeface="Calibri" panose="020F0502020204030204" pitchFamily="34" charset="0"/>
                <a:cs typeface="Latha" panose="020B0604020202020204" pitchFamily="34" charset="0"/>
              </a:rPr>
              <a:t>ID 902191 (2015) </a:t>
            </a:r>
          </a:p>
          <a:p>
            <a:r>
              <a:rPr lang="en-IN" sz="2500" kern="100" dirty="0">
                <a:ea typeface="Calibri" panose="020F0502020204030204" pitchFamily="34" charset="0"/>
                <a:cs typeface="Latha" panose="020B0604020202020204" pitchFamily="34" charset="0"/>
              </a:rPr>
              <a:t>Adam Clarridge, &amp; Kai </a:t>
            </a:r>
            <a:r>
              <a:rPr lang="en-IN" sz="2500" kern="100" dirty="0" err="1">
                <a:ea typeface="Calibri" panose="020F0502020204030204" pitchFamily="34" charset="0"/>
                <a:cs typeface="Latha" panose="020B0604020202020204" pitchFamily="34" charset="0"/>
              </a:rPr>
              <a:t>Salomaa</a:t>
            </a:r>
            <a:r>
              <a:rPr lang="en-IN" sz="2500" kern="100" dirty="0">
                <a:ea typeface="Calibri" panose="020F0502020204030204" pitchFamily="34" charset="0"/>
                <a:cs typeface="Latha" panose="020B0604020202020204" pitchFamily="34" charset="0"/>
              </a:rPr>
              <a:t> “Analysis of a cellular automaton model for car traffic with a slow-to-stop rule.” </a:t>
            </a:r>
            <a:r>
              <a:rPr lang="en-IN" sz="2500" i="1" kern="100" dirty="0">
                <a:ea typeface="Calibri" panose="020F0502020204030204" pitchFamily="34" charset="0"/>
                <a:cs typeface="Latha" panose="020B0604020202020204" pitchFamily="34" charset="0"/>
              </a:rPr>
              <a:t>Theoretical Computer Science </a:t>
            </a:r>
            <a:r>
              <a:rPr lang="en-IN" sz="2500" kern="100" dirty="0">
                <a:ea typeface="Calibri" panose="020F0502020204030204" pitchFamily="34" charset="0"/>
                <a:cs typeface="Latha" panose="020B0604020202020204" pitchFamily="34" charset="0"/>
              </a:rPr>
              <a:t>411 3507-3515 (2010)</a:t>
            </a:r>
          </a:p>
          <a:p>
            <a:r>
              <a:rPr lang="en-IN" sz="2500" kern="100" dirty="0">
                <a:effectLst/>
                <a:ea typeface="Calibri" panose="020F0502020204030204" pitchFamily="34" charset="0"/>
                <a:cs typeface="Latha" panose="020B0604020202020204" pitchFamily="34" charset="0"/>
              </a:rPr>
              <a:t>Hui F</a:t>
            </a:r>
            <a:r>
              <a:rPr lang="en-IN" sz="2500" kern="100" dirty="0">
                <a:ea typeface="Calibri" panose="020F0502020204030204" pitchFamily="34" charset="0"/>
                <a:cs typeface="Latha" panose="020B0604020202020204" pitchFamily="34" charset="0"/>
              </a:rPr>
              <a:t>u, </a:t>
            </a:r>
            <a:r>
              <a:rPr lang="en-IN" sz="2500" kern="100" dirty="0" err="1">
                <a:ea typeface="Calibri" panose="020F0502020204030204" pitchFamily="34" charset="0"/>
                <a:cs typeface="Latha" panose="020B0604020202020204" pitchFamily="34" charset="0"/>
              </a:rPr>
              <a:t>Jianmin</a:t>
            </a:r>
            <a:r>
              <a:rPr lang="en-IN" sz="2500" kern="100" dirty="0">
                <a:ea typeface="Calibri" panose="020F0502020204030204" pitchFamily="34" charset="0"/>
                <a:cs typeface="Latha" panose="020B0604020202020204" pitchFamily="34" charset="0"/>
              </a:rPr>
              <a:t> Xu, &amp; </a:t>
            </a:r>
            <a:r>
              <a:rPr lang="en-IN" sz="2500" kern="100" dirty="0" err="1">
                <a:ea typeface="Calibri" panose="020F0502020204030204" pitchFamily="34" charset="0"/>
                <a:cs typeface="Latha" panose="020B0604020202020204" pitchFamily="34" charset="0"/>
              </a:rPr>
              <a:t>Lunhui</a:t>
            </a:r>
            <a:r>
              <a:rPr lang="en-IN" sz="2500" kern="100" dirty="0">
                <a:ea typeface="Calibri" panose="020F0502020204030204" pitchFamily="34" charset="0"/>
                <a:cs typeface="Latha" panose="020B0604020202020204" pitchFamily="34" charset="0"/>
              </a:rPr>
              <a:t> Xu “Traffic chaos and its prediction based on a nonlinear car-following mode.” </a:t>
            </a:r>
            <a:r>
              <a:rPr lang="en-IN" sz="2500" i="1" kern="100" dirty="0">
                <a:ea typeface="Calibri" panose="020F0502020204030204" pitchFamily="34" charset="0"/>
                <a:cs typeface="Latha" panose="020B0604020202020204" pitchFamily="34" charset="0"/>
              </a:rPr>
              <a:t>Journal of Control Theory and Applications </a:t>
            </a:r>
            <a:r>
              <a:rPr lang="en-IN" sz="2500" kern="100" dirty="0">
                <a:ea typeface="Calibri" panose="020F0502020204030204" pitchFamily="34" charset="0"/>
                <a:cs typeface="Latha" panose="020B0604020202020204" pitchFamily="34" charset="0"/>
              </a:rPr>
              <a:t>302-307 (2005)</a:t>
            </a:r>
          </a:p>
          <a:p>
            <a:r>
              <a:rPr lang="en-IN" sz="2500" dirty="0"/>
              <a:t>Zhongli, </a:t>
            </a:r>
            <a:r>
              <a:rPr lang="en-IN" sz="2500" dirty="0" err="1"/>
              <a:t>Jin</a:t>
            </a:r>
            <a:r>
              <a:rPr lang="en-IN" sz="2500" dirty="0"/>
              <a:t> Bae Park, </a:t>
            </a:r>
            <a:r>
              <a:rPr lang="en-IN" sz="2500" dirty="0" err="1"/>
              <a:t>Guanrongchen</a:t>
            </a:r>
            <a:r>
              <a:rPr lang="en-IN" sz="2500" dirty="0"/>
              <a:t>, &amp; Young Hoon Joo “</a:t>
            </a:r>
            <a:r>
              <a:rPr lang="en-US" sz="2500" b="0" i="0" dirty="0">
                <a:solidFill>
                  <a:srgbClr val="111111"/>
                </a:solidFill>
                <a:effectLst/>
              </a:rPr>
              <a:t>Generating Chaos Via Feedback Control From A Stable Ts Fuzzy System Through A Sinusoidal Nonlinearity.” </a:t>
            </a:r>
            <a:r>
              <a:rPr lang="en-US" sz="2500" b="0" i="1" dirty="0">
                <a:solidFill>
                  <a:srgbClr val="111111"/>
                </a:solidFill>
                <a:effectLst/>
              </a:rPr>
              <a:t>International Journal of Bifurcation and Chaos </a:t>
            </a:r>
            <a:r>
              <a:rPr lang="en-US" sz="2500" b="0" dirty="0">
                <a:solidFill>
                  <a:srgbClr val="111111"/>
                </a:solidFill>
                <a:effectLst/>
              </a:rPr>
              <a:t>12(10) (2011)</a:t>
            </a:r>
            <a:endParaRPr lang="en-US" sz="2500" b="0" i="0" dirty="0">
              <a:solidFill>
                <a:srgbClr val="111111"/>
              </a:solidFill>
              <a:effectLst/>
            </a:endParaRPr>
          </a:p>
          <a:p>
            <a:endParaRPr lang="en-IN" sz="1800" kern="100" dirty="0">
              <a:effectLst/>
              <a:latin typeface="Calibri" panose="020F0502020204030204" pitchFamily="34" charset="0"/>
              <a:ea typeface="Calibri" panose="020F0502020204030204" pitchFamily="34" charset="0"/>
              <a:cs typeface="Latha" panose="020B0604020202020204" pitchFamily="34" charset="0"/>
            </a:endParaRPr>
          </a:p>
        </p:txBody>
      </p:sp>
    </p:spTree>
    <p:extLst>
      <p:ext uri="{BB962C8B-B14F-4D97-AF65-F5344CB8AC3E}">
        <p14:creationId xmlns:p14="http://schemas.microsoft.com/office/powerpoint/2010/main" val="1602542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C6E98-ECC6-458B-188C-2B2A21328882}"/>
              </a:ext>
            </a:extLst>
          </p:cNvPr>
          <p:cNvSpPr>
            <a:spLocks noGrp="1"/>
          </p:cNvSpPr>
          <p:nvPr>
            <p:ph type="title"/>
          </p:nvPr>
        </p:nvSpPr>
        <p:spPr/>
        <p:txBody>
          <a:bodyPr/>
          <a:lstStyle/>
          <a:p>
            <a:r>
              <a:rPr lang="en-IN" dirty="0"/>
              <a:t>Introduction</a:t>
            </a:r>
          </a:p>
        </p:txBody>
      </p:sp>
      <p:pic>
        <p:nvPicPr>
          <p:cNvPr id="9" name="video_2023-07-25_20-11-03">
            <a:hlinkClick r:id="" action="ppaction://media"/>
            <a:extLst>
              <a:ext uri="{FF2B5EF4-FFF2-40B4-BE49-F238E27FC236}">
                <a16:creationId xmlns:a16="http://schemas.microsoft.com/office/drawing/2014/main" id="{C7F645B0-3E73-91B3-AE41-40D35FD862E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689981" y="1924057"/>
            <a:ext cx="5412809" cy="4475976"/>
          </a:xfrm>
          <a:prstGeom prst="rect">
            <a:avLst/>
          </a:prstGeom>
        </p:spPr>
      </p:pic>
      <p:sp>
        <p:nvSpPr>
          <p:cNvPr id="6" name="TextBox 5">
            <a:extLst>
              <a:ext uri="{FF2B5EF4-FFF2-40B4-BE49-F238E27FC236}">
                <a16:creationId xmlns:a16="http://schemas.microsoft.com/office/drawing/2014/main" id="{2620EEAF-4CD8-846E-C00E-BCEED490A895}"/>
              </a:ext>
            </a:extLst>
          </p:cNvPr>
          <p:cNvSpPr txBox="1"/>
          <p:nvPr/>
        </p:nvSpPr>
        <p:spPr>
          <a:xfrm>
            <a:off x="1097280" y="2083055"/>
            <a:ext cx="6063684" cy="3970318"/>
          </a:xfrm>
          <a:prstGeom prst="rect">
            <a:avLst/>
          </a:prstGeom>
          <a:noFill/>
        </p:spPr>
        <p:txBody>
          <a:bodyPr wrap="square" rtlCol="0">
            <a:spAutoFit/>
          </a:bodyPr>
          <a:lstStyle/>
          <a:p>
            <a:r>
              <a:rPr lang="en-IN" dirty="0"/>
              <a:t>The question that my research seeks to answer is “</a:t>
            </a:r>
            <a:r>
              <a:rPr lang="en-IN" sz="1800" b="1" dirty="0">
                <a:effectLst/>
                <a:latin typeface="Calibri" panose="020F0502020204030204" pitchFamily="34" charset="0"/>
                <a:ea typeface="Calibri" panose="020F0502020204030204" pitchFamily="34" charset="0"/>
                <a:cs typeface="Latha" panose="020B0604020202020204" pitchFamily="34" charset="0"/>
              </a:rPr>
              <a:t>How can chaos theory be applied to understand and analyse the dynamics of traffic congestion, and what insights can be gained to mitigate and manage congestion in real-life scenarios?</a:t>
            </a:r>
            <a:r>
              <a:rPr lang="en-IN" sz="1800" dirty="0">
                <a:effectLst/>
                <a:latin typeface="Calibri" panose="020F0502020204030204" pitchFamily="34" charset="0"/>
                <a:ea typeface="Calibri" panose="020F0502020204030204" pitchFamily="34" charset="0"/>
                <a:cs typeface="Latha" panose="020B0604020202020204" pitchFamily="34" charset="0"/>
              </a:rPr>
              <a:t>”</a:t>
            </a:r>
          </a:p>
          <a:p>
            <a:endParaRPr lang="en-IN" dirty="0">
              <a:latin typeface="Calibri" panose="020F0502020204030204" pitchFamily="34" charset="0"/>
              <a:ea typeface="Calibri" panose="020F0502020204030204" pitchFamily="34" charset="0"/>
              <a:cs typeface="Latha" panose="020B0604020202020204" pitchFamily="34" charset="0"/>
            </a:endParaRPr>
          </a:p>
          <a:p>
            <a:r>
              <a:rPr lang="en-US" dirty="0"/>
              <a:t>Chaos theory is a fundamental concept that describes the behavior of certain dynamic systems that are highly sensitive to initial conditions. Small changes in initial conditions </a:t>
            </a:r>
            <a:r>
              <a:rPr lang="en-US" dirty="0">
                <a:sym typeface="Wingdings" panose="05000000000000000000" pitchFamily="2" charset="2"/>
              </a:rPr>
              <a:t> vastly different outcomes.</a:t>
            </a:r>
          </a:p>
          <a:p>
            <a:endParaRPr lang="en-US" dirty="0">
              <a:sym typeface="Wingdings" panose="05000000000000000000" pitchFamily="2" charset="2"/>
            </a:endParaRPr>
          </a:p>
          <a:p>
            <a:r>
              <a:rPr lang="en-US" dirty="0">
                <a:sym typeface="Wingdings" panose="05000000000000000000" pitchFamily="2" charset="2"/>
              </a:rPr>
              <a:t>Traffic congestion is a significant issue in urban areas worldwide which has a dynamic nature, making it an ideal candidate for applying chaos theory to.</a:t>
            </a:r>
            <a:endParaRPr lang="en-IN" dirty="0"/>
          </a:p>
        </p:txBody>
      </p:sp>
    </p:spTree>
    <p:extLst>
      <p:ext uri="{BB962C8B-B14F-4D97-AF65-F5344CB8AC3E}">
        <p14:creationId xmlns:p14="http://schemas.microsoft.com/office/powerpoint/2010/main" val="3738638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65"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dirty="0"/>
              <a:t>Objectives</a:t>
            </a:r>
          </a:p>
        </p:txBody>
      </p:sp>
      <p:graphicFrame>
        <p:nvGraphicFramePr>
          <p:cNvPr id="4" name="Table 4">
            <a:extLst>
              <a:ext uri="{FF2B5EF4-FFF2-40B4-BE49-F238E27FC236}">
                <a16:creationId xmlns:a16="http://schemas.microsoft.com/office/drawing/2014/main" id="{C266CDD0-3E96-40BD-8324-62D1DD86152D}"/>
              </a:ext>
            </a:extLst>
          </p:cNvPr>
          <p:cNvGraphicFramePr>
            <a:graphicFrameLocks noGrp="1"/>
          </p:cNvGraphicFramePr>
          <p:nvPr>
            <p:ph idx="1"/>
            <p:extLst>
              <p:ext uri="{D42A27DB-BD31-4B8C-83A1-F6EECF244321}">
                <p14:modId xmlns:p14="http://schemas.microsoft.com/office/powerpoint/2010/main" val="619693961"/>
              </p:ext>
            </p:extLst>
          </p:nvPr>
        </p:nvGraphicFramePr>
        <p:xfrm>
          <a:off x="1096963" y="2216879"/>
          <a:ext cx="10058400" cy="3225524"/>
        </p:xfrm>
        <a:graphic>
          <a:graphicData uri="http://schemas.openxmlformats.org/drawingml/2006/table">
            <a:tbl>
              <a:tblPr firstRow="1" bandRow="1">
                <a:noFill/>
                <a:tableStyleId>{3B4B98B0-60AC-42C2-AFA5-B58CD77FA1E5}</a:tableStyleId>
              </a:tblPr>
              <a:tblGrid>
                <a:gridCol w="2514600">
                  <a:extLst>
                    <a:ext uri="{9D8B030D-6E8A-4147-A177-3AD203B41FA5}">
                      <a16:colId xmlns:a16="http://schemas.microsoft.com/office/drawing/2014/main" val="2981917977"/>
                    </a:ext>
                  </a:extLst>
                </a:gridCol>
                <a:gridCol w="2514600">
                  <a:extLst>
                    <a:ext uri="{9D8B030D-6E8A-4147-A177-3AD203B41FA5}">
                      <a16:colId xmlns:a16="http://schemas.microsoft.com/office/drawing/2014/main" val="945233394"/>
                    </a:ext>
                  </a:extLst>
                </a:gridCol>
                <a:gridCol w="2514600">
                  <a:extLst>
                    <a:ext uri="{9D8B030D-6E8A-4147-A177-3AD203B41FA5}">
                      <a16:colId xmlns:a16="http://schemas.microsoft.com/office/drawing/2014/main" val="2572263168"/>
                    </a:ext>
                  </a:extLst>
                </a:gridCol>
                <a:gridCol w="2514600">
                  <a:extLst>
                    <a:ext uri="{9D8B030D-6E8A-4147-A177-3AD203B41FA5}">
                      <a16:colId xmlns:a16="http://schemas.microsoft.com/office/drawing/2014/main" val="1765783061"/>
                    </a:ext>
                  </a:extLst>
                </a:gridCol>
              </a:tblGrid>
              <a:tr h="45787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Objective 1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Objective 2</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Objective 3</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Objective 4</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252228359"/>
                  </a:ext>
                </a:extLst>
              </a:tr>
              <a:tr h="457871">
                <a:tc>
                  <a:txBody>
                    <a:bodyPr/>
                    <a:lstStyle/>
                    <a:p>
                      <a:r>
                        <a:rPr lang="en-US" sz="1800" cap="none" spc="0" dirty="0">
                          <a:solidFill>
                            <a:schemeClr val="tx1"/>
                          </a:solidFill>
                        </a:rPr>
                        <a:t>To study traffic congestion data and find patterns that behave in a chaotic way.</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pPr lvl="0"/>
                      <a:r>
                        <a:rPr lang="en-US" sz="1800" kern="1200" dirty="0">
                          <a:solidFill>
                            <a:schemeClr val="tx1"/>
                          </a:solidFill>
                          <a:effectLst/>
                          <a:latin typeface="+mn-lt"/>
                          <a:ea typeface="+mn-ea"/>
                          <a:cs typeface="+mn-cs"/>
                        </a:rPr>
                        <a:t>To figure out the important factors and variables that create chaotic patterns in traffic congestion, so we can understand how the system works.</a:t>
                      </a:r>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pPr lvl="0"/>
                      <a:r>
                        <a:rPr lang="en-US" sz="1800" kern="1200" dirty="0">
                          <a:solidFill>
                            <a:schemeClr val="tx1"/>
                          </a:solidFill>
                          <a:effectLst/>
                          <a:latin typeface="+mn-lt"/>
                          <a:ea typeface="+mn-ea"/>
                          <a:cs typeface="+mn-cs"/>
                        </a:rPr>
                        <a:t>To predict traffic congestion patterns using chaos theory and learn how the traffic system reacts to outside influences.</a:t>
                      </a:r>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pPr lvl="0"/>
                      <a:r>
                        <a:rPr lang="en-US" sz="1800" kern="1200" dirty="0">
                          <a:solidFill>
                            <a:schemeClr val="tx1"/>
                          </a:solidFill>
                          <a:effectLst/>
                          <a:latin typeface="+mn-lt"/>
                          <a:ea typeface="+mn-ea"/>
                          <a:cs typeface="+mn-cs"/>
                        </a:rPr>
                        <a:t>To improve traffic management and congestion control strategies using chaos theory findings, making transportation more efficient and sustainable.</a:t>
                      </a:r>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78144993"/>
                  </a:ext>
                </a:extLst>
              </a:tr>
            </a:tbl>
          </a:graphicData>
        </a:graphic>
      </p:graphicFrame>
    </p:spTree>
    <p:extLst>
      <p:ext uri="{BB962C8B-B14F-4D97-AF65-F5344CB8AC3E}">
        <p14:creationId xmlns:p14="http://schemas.microsoft.com/office/powerpoint/2010/main" val="2933514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912AC-5578-B8E6-72F0-CE8DA326E3D3}"/>
              </a:ext>
            </a:extLst>
          </p:cNvPr>
          <p:cNvSpPr>
            <a:spLocks noGrp="1"/>
          </p:cNvSpPr>
          <p:nvPr>
            <p:ph type="title"/>
          </p:nvPr>
        </p:nvSpPr>
        <p:spPr/>
        <p:txBody>
          <a:bodyPr/>
          <a:lstStyle/>
          <a:p>
            <a:r>
              <a:rPr lang="en-IN" dirty="0"/>
              <a:t>Literature Review</a:t>
            </a:r>
          </a:p>
        </p:txBody>
      </p:sp>
      <p:pic>
        <p:nvPicPr>
          <p:cNvPr id="5" name="Picture 4">
            <a:extLst>
              <a:ext uri="{FF2B5EF4-FFF2-40B4-BE49-F238E27FC236}">
                <a16:creationId xmlns:a16="http://schemas.microsoft.com/office/drawing/2014/main" id="{B2ECF9F0-9516-EE40-5BF0-4EBE8269DC28}"/>
              </a:ext>
            </a:extLst>
          </p:cNvPr>
          <p:cNvPicPr>
            <a:picLocks noChangeAspect="1"/>
          </p:cNvPicPr>
          <p:nvPr/>
        </p:nvPicPr>
        <p:blipFill rotWithShape="1">
          <a:blip r:embed="rId3"/>
          <a:srcRect l="3376" r="634"/>
          <a:stretch/>
        </p:blipFill>
        <p:spPr>
          <a:xfrm>
            <a:off x="412595" y="2350045"/>
            <a:ext cx="3969834" cy="1450757"/>
          </a:xfrm>
          <a:prstGeom prst="rect">
            <a:avLst/>
          </a:prstGeom>
        </p:spPr>
      </p:pic>
      <p:pic>
        <p:nvPicPr>
          <p:cNvPr id="7" name="Picture 6">
            <a:extLst>
              <a:ext uri="{FF2B5EF4-FFF2-40B4-BE49-F238E27FC236}">
                <a16:creationId xmlns:a16="http://schemas.microsoft.com/office/drawing/2014/main" id="{99EC482A-45C5-3446-5F00-B5AE833BC916}"/>
              </a:ext>
            </a:extLst>
          </p:cNvPr>
          <p:cNvPicPr>
            <a:picLocks noChangeAspect="1"/>
          </p:cNvPicPr>
          <p:nvPr/>
        </p:nvPicPr>
        <p:blipFill rotWithShape="1">
          <a:blip r:embed="rId4"/>
          <a:srcRect l="4635" t="285"/>
          <a:stretch/>
        </p:blipFill>
        <p:spPr>
          <a:xfrm>
            <a:off x="3584406" y="2265093"/>
            <a:ext cx="4360287" cy="1735024"/>
          </a:xfrm>
          <a:prstGeom prst="rect">
            <a:avLst/>
          </a:prstGeom>
        </p:spPr>
      </p:pic>
      <p:pic>
        <p:nvPicPr>
          <p:cNvPr id="9" name="Picture 8">
            <a:extLst>
              <a:ext uri="{FF2B5EF4-FFF2-40B4-BE49-F238E27FC236}">
                <a16:creationId xmlns:a16="http://schemas.microsoft.com/office/drawing/2014/main" id="{DE4E8A04-2AB2-054C-0999-E1C78E47E658}"/>
              </a:ext>
            </a:extLst>
          </p:cNvPr>
          <p:cNvPicPr>
            <a:picLocks noChangeAspect="1"/>
          </p:cNvPicPr>
          <p:nvPr/>
        </p:nvPicPr>
        <p:blipFill>
          <a:blip r:embed="rId5"/>
          <a:stretch>
            <a:fillRect/>
          </a:stretch>
        </p:blipFill>
        <p:spPr>
          <a:xfrm>
            <a:off x="1208406" y="4360434"/>
            <a:ext cx="4752000" cy="1652310"/>
          </a:xfrm>
          <a:prstGeom prst="rect">
            <a:avLst/>
          </a:prstGeom>
        </p:spPr>
      </p:pic>
      <p:pic>
        <p:nvPicPr>
          <p:cNvPr id="11" name="Picture 10">
            <a:extLst>
              <a:ext uri="{FF2B5EF4-FFF2-40B4-BE49-F238E27FC236}">
                <a16:creationId xmlns:a16="http://schemas.microsoft.com/office/drawing/2014/main" id="{214EA375-2E25-BF68-703A-1186BDEF9B31}"/>
              </a:ext>
            </a:extLst>
          </p:cNvPr>
          <p:cNvPicPr>
            <a:picLocks noChangeAspect="1"/>
          </p:cNvPicPr>
          <p:nvPr/>
        </p:nvPicPr>
        <p:blipFill>
          <a:blip r:embed="rId6"/>
          <a:stretch>
            <a:fillRect/>
          </a:stretch>
        </p:blipFill>
        <p:spPr>
          <a:xfrm>
            <a:off x="6189725" y="3898085"/>
            <a:ext cx="4965955" cy="2114659"/>
          </a:xfrm>
          <a:prstGeom prst="rect">
            <a:avLst/>
          </a:prstGeom>
        </p:spPr>
      </p:pic>
      <p:pic>
        <p:nvPicPr>
          <p:cNvPr id="13" name="Picture 12">
            <a:extLst>
              <a:ext uri="{FF2B5EF4-FFF2-40B4-BE49-F238E27FC236}">
                <a16:creationId xmlns:a16="http://schemas.microsoft.com/office/drawing/2014/main" id="{B8312C6D-6831-6760-BF77-F43F94443AED}"/>
              </a:ext>
            </a:extLst>
          </p:cNvPr>
          <p:cNvPicPr>
            <a:picLocks noChangeAspect="1"/>
          </p:cNvPicPr>
          <p:nvPr/>
        </p:nvPicPr>
        <p:blipFill rotWithShape="1">
          <a:blip r:embed="rId7"/>
          <a:srcRect l="-10308" r="10308"/>
          <a:stretch/>
        </p:blipFill>
        <p:spPr>
          <a:xfrm>
            <a:off x="6943495" y="2592605"/>
            <a:ext cx="4976073" cy="1080000"/>
          </a:xfrm>
          <a:prstGeom prst="rect">
            <a:avLst/>
          </a:prstGeom>
        </p:spPr>
      </p:pic>
    </p:spTree>
    <p:extLst>
      <p:ext uri="{BB962C8B-B14F-4D97-AF65-F5344CB8AC3E}">
        <p14:creationId xmlns:p14="http://schemas.microsoft.com/office/powerpoint/2010/main" val="204258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B9295-1EB2-D512-AB92-74256F00BDE4}"/>
              </a:ext>
            </a:extLst>
          </p:cNvPr>
          <p:cNvSpPr>
            <a:spLocks noGrp="1"/>
          </p:cNvSpPr>
          <p:nvPr>
            <p:ph type="title"/>
          </p:nvPr>
        </p:nvSpPr>
        <p:spPr/>
        <p:txBody>
          <a:bodyPr/>
          <a:lstStyle/>
          <a:p>
            <a:r>
              <a:rPr lang="en-IN" dirty="0"/>
              <a:t>Methodology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AEDE9ED-5C89-CC07-ED53-4F01F6433911}"/>
                  </a:ext>
                </a:extLst>
              </p:cNvPr>
              <p:cNvSpPr>
                <a:spLocks noGrp="1"/>
              </p:cNvSpPr>
              <p:nvPr>
                <p:ph idx="1"/>
              </p:nvPr>
            </p:nvSpPr>
            <p:spPr/>
            <p:txBody>
              <a:bodyPr>
                <a:normAutofit fontScale="85000" lnSpcReduction="10000"/>
              </a:bodyPr>
              <a:lstStyle/>
              <a:p>
                <a:r>
                  <a:rPr lang="en-IN" dirty="0"/>
                  <a:t>An exploratory research design has been used. Synthetic data has been used for traffic volume, speed, travel time, and congestion patterns for specific road segments. The data will then be analysed using NumPy followed by analysis using a non-linear model.</a:t>
                </a:r>
              </a:p>
              <a:p>
                <a:r>
                  <a:rPr lang="en-US" dirty="0"/>
                  <a:t>The code generates synthetic data for traffic volume in three ranges (low, moderate, and high) with 300 data points each. Traffic speed follows a normal distribution with a mean of 60 km/h and a standard deviation of 10 km/h. Travel time is calculated by dividing a 10 km road stretch by the speed. The synthetic congestion pattern is created by introducing random variations to traffic volume and speed.</a:t>
                </a:r>
              </a:p>
              <a:p>
                <a:pPr algn="ctr"/>
                <a:r>
                  <a:rPr lang="en-US" sz="1600" dirty="0">
                    <a:latin typeface="Cambria Math" panose="02040503050406030204" pitchFamily="18" charset="0"/>
                    <a:ea typeface="Cambria Math" panose="02040503050406030204" pitchFamily="18" charset="0"/>
                    <a:cs typeface="Cascadia Code" panose="020B0609020000020004" pitchFamily="49" charset="0"/>
                  </a:rPr>
                  <a:t>P (X = k) = 1 / (high - low) for all k in [low, high)</a:t>
                </a:r>
                <a:r>
                  <a:rPr lang="en-US" sz="1600" dirty="0">
                    <a:latin typeface="Cascadia Code" panose="020B0609020000020004" pitchFamily="49" charset="0"/>
                    <a:ea typeface="Cascadia Code" panose="020B0609020000020004" pitchFamily="49" charset="0"/>
                    <a:cs typeface="Cascadia Code" panose="020B0609020000020004" pitchFamily="49" charset="0"/>
                  </a:rPr>
                  <a:t> </a:t>
                </a:r>
                <a:r>
                  <a:rPr lang="en-US" dirty="0"/>
                  <a:t>→ Random number generator</a:t>
                </a:r>
              </a:p>
              <a:p>
                <a:pPr algn="ctr"/>
                <a14:m>
                  <m:oMath xmlns:m="http://schemas.openxmlformats.org/officeDocument/2006/math">
                    <m:r>
                      <a:rPr lang="el-GR" i="0" dirty="0" smtClean="0">
                        <a:latin typeface="Cambria Math" panose="02040503050406030204" pitchFamily="18" charset="0"/>
                      </a:rPr>
                      <m:t>𝑓</m:t>
                    </m:r>
                    <m:d>
                      <m:dPr>
                        <m:ctrlPr>
                          <a:rPr lang="el-GR" i="1" dirty="0" smtClean="0">
                            <a:solidFill>
                              <a:srgbClr val="836967"/>
                            </a:solidFill>
                            <a:latin typeface="Cambria Math" panose="02040503050406030204" pitchFamily="18" charset="0"/>
                          </a:rPr>
                        </m:ctrlPr>
                      </m:dPr>
                      <m:e>
                        <m:r>
                          <a:rPr lang="el-GR" i="0" dirty="0" smtClean="0">
                            <a:latin typeface="Cambria Math" panose="02040503050406030204" pitchFamily="18" charset="0"/>
                          </a:rPr>
                          <m:t>𝑥</m:t>
                        </m:r>
                      </m:e>
                    </m:d>
                    <m:r>
                      <a:rPr lang="el-GR" i="0" dirty="0" smtClean="0">
                        <a:latin typeface="Cambria Math" panose="02040503050406030204" pitchFamily="18" charset="0"/>
                      </a:rPr>
                      <m:t>=</m:t>
                    </m:r>
                    <m:f>
                      <m:fPr>
                        <m:ctrlPr>
                          <a:rPr lang="el-GR" i="1" dirty="0" smtClean="0">
                            <a:solidFill>
                              <a:srgbClr val="836967"/>
                            </a:solidFill>
                            <a:latin typeface="Cambria Math" panose="02040503050406030204" pitchFamily="18" charset="0"/>
                          </a:rPr>
                        </m:ctrlPr>
                      </m:fPr>
                      <m:num>
                        <m:r>
                          <a:rPr lang="el-GR" i="0" dirty="0" smtClean="0">
                            <a:latin typeface="Cambria Math" panose="02040503050406030204" pitchFamily="18" charset="0"/>
                          </a:rPr>
                          <m:t>1</m:t>
                        </m:r>
                      </m:num>
                      <m:den>
                        <m:rad>
                          <m:radPr>
                            <m:degHide m:val="on"/>
                            <m:ctrlPr>
                              <a:rPr lang="el-GR" i="1" dirty="0" smtClean="0">
                                <a:solidFill>
                                  <a:srgbClr val="836967"/>
                                </a:solidFill>
                                <a:latin typeface="Cambria Math" panose="02040503050406030204" pitchFamily="18" charset="0"/>
                              </a:rPr>
                            </m:ctrlPr>
                          </m:radPr>
                          <m:deg/>
                          <m:e>
                            <m:r>
                              <a:rPr lang="el-GR" i="0" dirty="0" smtClean="0">
                                <a:latin typeface="Cambria Math" panose="02040503050406030204" pitchFamily="18" charset="0"/>
                              </a:rPr>
                              <m:t>2</m:t>
                            </m:r>
                            <m:r>
                              <a:rPr lang="el-GR" i="0" dirty="0" smtClean="0">
                                <a:latin typeface="Cambria Math" panose="02040503050406030204" pitchFamily="18" charset="0"/>
                              </a:rPr>
                              <m:t>𝛱</m:t>
                            </m:r>
                          </m:e>
                        </m:rad>
                        <m:r>
                          <a:rPr lang="el-GR" i="0" dirty="0" smtClean="0">
                            <a:latin typeface="Cambria Math" panose="02040503050406030204" pitchFamily="18" charset="0"/>
                          </a:rPr>
                          <m:t>𝜎</m:t>
                        </m:r>
                      </m:den>
                    </m:f>
                    <m:r>
                      <a:rPr lang="el-GR" i="0" dirty="0" smtClean="0">
                        <a:latin typeface="Cambria Math" panose="02040503050406030204" pitchFamily="18" charset="0"/>
                      </a:rPr>
                      <m:t>⋅</m:t>
                    </m:r>
                    <m:sSup>
                      <m:sSupPr>
                        <m:ctrlPr>
                          <a:rPr lang="el-GR" i="1" dirty="0" smtClean="0">
                            <a:solidFill>
                              <a:srgbClr val="836967"/>
                            </a:solidFill>
                            <a:latin typeface="Cambria Math" panose="02040503050406030204" pitchFamily="18" charset="0"/>
                          </a:rPr>
                        </m:ctrlPr>
                      </m:sSupPr>
                      <m:e>
                        <m:r>
                          <a:rPr lang="el-GR" i="0" dirty="0" smtClean="0">
                            <a:latin typeface="Cambria Math" panose="02040503050406030204" pitchFamily="18" charset="0"/>
                          </a:rPr>
                          <m:t>ⅇ</m:t>
                        </m:r>
                      </m:e>
                      <m:sup>
                        <m:r>
                          <a:rPr lang="el-GR" i="0" dirty="0" smtClean="0">
                            <a:latin typeface="Cambria Math" panose="02040503050406030204" pitchFamily="18" charset="0"/>
                          </a:rPr>
                          <m:t>−</m:t>
                        </m:r>
                        <m:f>
                          <m:fPr>
                            <m:ctrlPr>
                              <a:rPr lang="el-GR" i="1" dirty="0" smtClean="0">
                                <a:solidFill>
                                  <a:srgbClr val="836967"/>
                                </a:solidFill>
                                <a:latin typeface="Cambria Math" panose="02040503050406030204" pitchFamily="18" charset="0"/>
                              </a:rPr>
                            </m:ctrlPr>
                          </m:fPr>
                          <m:num>
                            <m:sSup>
                              <m:sSupPr>
                                <m:ctrlPr>
                                  <a:rPr lang="el-GR" i="1" dirty="0" smtClean="0">
                                    <a:solidFill>
                                      <a:srgbClr val="836967"/>
                                    </a:solidFill>
                                    <a:latin typeface="Cambria Math" panose="02040503050406030204" pitchFamily="18" charset="0"/>
                                  </a:rPr>
                                </m:ctrlPr>
                              </m:sSupPr>
                              <m:e>
                                <m:d>
                                  <m:dPr>
                                    <m:ctrlPr>
                                      <a:rPr lang="el-GR" i="1" dirty="0" smtClean="0">
                                        <a:solidFill>
                                          <a:srgbClr val="836967"/>
                                        </a:solidFill>
                                        <a:latin typeface="Cambria Math" panose="02040503050406030204" pitchFamily="18" charset="0"/>
                                      </a:rPr>
                                    </m:ctrlPr>
                                  </m:dPr>
                                  <m:e>
                                    <m:r>
                                      <a:rPr lang="el-GR" i="0" dirty="0" smtClean="0">
                                        <a:latin typeface="Cambria Math" panose="02040503050406030204" pitchFamily="18" charset="0"/>
                                      </a:rPr>
                                      <m:t>𝑥</m:t>
                                    </m:r>
                                    <m:r>
                                      <a:rPr lang="el-GR" i="0" dirty="0" smtClean="0">
                                        <a:latin typeface="Cambria Math" panose="02040503050406030204" pitchFamily="18" charset="0"/>
                                      </a:rPr>
                                      <m:t>−</m:t>
                                    </m:r>
                                    <m:r>
                                      <a:rPr lang="el-GR" i="0" dirty="0" smtClean="0">
                                        <a:latin typeface="Cambria Math" panose="02040503050406030204" pitchFamily="18" charset="0"/>
                                      </a:rPr>
                                      <m:t>𝜇</m:t>
                                    </m:r>
                                  </m:e>
                                </m:d>
                              </m:e>
                              <m:sup>
                                <m:r>
                                  <a:rPr lang="el-GR" i="0" dirty="0" smtClean="0">
                                    <a:latin typeface="Cambria Math" panose="02040503050406030204" pitchFamily="18" charset="0"/>
                                  </a:rPr>
                                  <m:t>2</m:t>
                                </m:r>
                              </m:sup>
                            </m:sSup>
                          </m:num>
                          <m:den>
                            <m:r>
                              <a:rPr lang="el-GR" i="0" dirty="0" smtClean="0">
                                <a:latin typeface="Cambria Math" panose="02040503050406030204" pitchFamily="18" charset="0"/>
                              </a:rPr>
                              <m:t>2</m:t>
                            </m:r>
                            <m:sSup>
                              <m:sSupPr>
                                <m:ctrlPr>
                                  <a:rPr lang="el-GR" i="1" dirty="0" smtClean="0">
                                    <a:solidFill>
                                      <a:srgbClr val="836967"/>
                                    </a:solidFill>
                                    <a:latin typeface="Cambria Math" panose="02040503050406030204" pitchFamily="18" charset="0"/>
                                  </a:rPr>
                                </m:ctrlPr>
                              </m:sSupPr>
                              <m:e>
                                <m:r>
                                  <a:rPr lang="el-GR" i="0" dirty="0" smtClean="0">
                                    <a:latin typeface="Cambria Math" panose="02040503050406030204" pitchFamily="18" charset="0"/>
                                  </a:rPr>
                                  <m:t>𝜎</m:t>
                                </m:r>
                              </m:e>
                              <m:sup>
                                <m:r>
                                  <a:rPr lang="el-GR" i="0" dirty="0" smtClean="0">
                                    <a:latin typeface="Cambria Math" panose="02040503050406030204" pitchFamily="18" charset="0"/>
                                  </a:rPr>
                                  <m:t>2</m:t>
                                </m:r>
                              </m:sup>
                            </m:sSup>
                          </m:den>
                        </m:f>
                      </m:sup>
                    </m:sSup>
                  </m:oMath>
                </a14:m>
                <a:r>
                  <a:rPr lang="en-US" dirty="0"/>
                  <a:t> → Probability density function of the normal distribution</a:t>
                </a:r>
              </a:p>
              <a:p>
                <a:pPr algn="ctr"/>
                <a:r>
                  <a:rPr lang="en-IN" kern="100" dirty="0">
                    <a:effectLst/>
                    <a:latin typeface="Cambria Math" panose="02040503050406030204" pitchFamily="18" charset="0"/>
                    <a:ea typeface="Cambria Math" panose="02040503050406030204" pitchFamily="18" charset="0"/>
                    <a:cs typeface="Latha" panose="020B0604020202020204" pitchFamily="34" charset="0"/>
                  </a:rPr>
                  <a:t>congestion_evolution[i]=traffic_volume×(1+sin(travel_time×i)) </a:t>
                </a:r>
                <a:r>
                  <a:rPr lang="en-US" dirty="0"/>
                  <a:t>→ Non linear relation between travel time and traffic volume</a:t>
                </a:r>
                <a:endParaRPr lang="en-IN" kern="100" dirty="0">
                  <a:effectLst/>
                  <a:latin typeface="Cambria Math" panose="02040503050406030204" pitchFamily="18" charset="0"/>
                  <a:ea typeface="Cambria Math" panose="02040503050406030204" pitchFamily="18" charset="0"/>
                  <a:cs typeface="Latha" panose="020B0604020202020204" pitchFamily="34" charset="0"/>
                </a:endParaRPr>
              </a:p>
              <a:p>
                <a:pPr algn="ctr"/>
                <a:endParaRPr lang="en-US" dirty="0"/>
              </a:p>
              <a:p>
                <a:pPr algn="ctr"/>
                <a:endParaRPr lang="en-US" dirty="0"/>
              </a:p>
              <a:p>
                <a:endParaRPr lang="en-US" dirty="0"/>
              </a:p>
              <a:p>
                <a:endParaRPr lang="en-US" dirty="0"/>
              </a:p>
              <a:p>
                <a:endParaRPr lang="en-US" dirty="0"/>
              </a:p>
            </p:txBody>
          </p:sp>
        </mc:Choice>
        <mc:Fallback xmlns="">
          <p:sp>
            <p:nvSpPr>
              <p:cNvPr id="3" name="Content Placeholder 2">
                <a:extLst>
                  <a:ext uri="{FF2B5EF4-FFF2-40B4-BE49-F238E27FC236}">
                    <a16:creationId xmlns:a16="http://schemas.microsoft.com/office/drawing/2014/main" id="{3AEDE9ED-5C89-CC07-ED53-4F01F6433911}"/>
                  </a:ext>
                </a:extLst>
              </p:cNvPr>
              <p:cNvSpPr>
                <a:spLocks noGrp="1" noRot="1" noChangeAspect="1" noMove="1" noResize="1" noEditPoints="1" noAdjustHandles="1" noChangeArrowheads="1" noChangeShapeType="1" noTextEdit="1"/>
              </p:cNvSpPr>
              <p:nvPr>
                <p:ph idx="1"/>
              </p:nvPr>
            </p:nvSpPr>
            <p:spPr>
              <a:blipFill>
                <a:blip r:embed="rId3"/>
                <a:stretch>
                  <a:fillRect l="-303" t="-486" r="-485" b="-486"/>
                </a:stretch>
              </a:blipFill>
            </p:spPr>
            <p:txBody>
              <a:bodyPr/>
              <a:lstStyle/>
              <a:p>
                <a:r>
                  <a:rPr lang="en-IN">
                    <a:noFill/>
                  </a:rPr>
                  <a:t> </a:t>
                </a:r>
              </a:p>
            </p:txBody>
          </p:sp>
        </mc:Fallback>
      </mc:AlternateContent>
    </p:spTree>
    <p:extLst>
      <p:ext uri="{BB962C8B-B14F-4D97-AF65-F5344CB8AC3E}">
        <p14:creationId xmlns:p14="http://schemas.microsoft.com/office/powerpoint/2010/main" val="1620742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7A7CC-604E-420A-3598-9EB917428D09}"/>
              </a:ext>
            </a:extLst>
          </p:cNvPr>
          <p:cNvSpPr>
            <a:spLocks noGrp="1"/>
          </p:cNvSpPr>
          <p:nvPr>
            <p:ph type="title"/>
          </p:nvPr>
        </p:nvSpPr>
        <p:spPr/>
        <p:txBody>
          <a:bodyPr/>
          <a:lstStyle/>
          <a:p>
            <a:r>
              <a:rPr lang="en-IN" dirty="0"/>
              <a:t>Results and Analysis</a:t>
            </a:r>
          </a:p>
        </p:txBody>
      </p:sp>
      <p:pic>
        <p:nvPicPr>
          <p:cNvPr id="5" name="Content Placeholder 4">
            <a:extLst>
              <a:ext uri="{FF2B5EF4-FFF2-40B4-BE49-F238E27FC236}">
                <a16:creationId xmlns:a16="http://schemas.microsoft.com/office/drawing/2014/main" id="{362BDCD8-8C7B-5E98-564C-3C3E84EDE311}"/>
              </a:ext>
            </a:extLst>
          </p:cNvPr>
          <p:cNvPicPr>
            <a:picLocks noGrp="1" noChangeAspect="1"/>
          </p:cNvPicPr>
          <p:nvPr>
            <p:ph idx="1"/>
          </p:nvPr>
        </p:nvPicPr>
        <p:blipFill rotWithShape="1">
          <a:blip r:embed="rId3"/>
          <a:srcRect l="385" t="-11225" r="1"/>
          <a:stretch/>
        </p:blipFill>
        <p:spPr>
          <a:xfrm>
            <a:off x="3182558" y="2180418"/>
            <a:ext cx="5887843" cy="600125"/>
          </a:xfrm>
        </p:spPr>
      </p:pic>
      <p:pic>
        <p:nvPicPr>
          <p:cNvPr id="6" name="Picture 5">
            <a:extLst>
              <a:ext uri="{FF2B5EF4-FFF2-40B4-BE49-F238E27FC236}">
                <a16:creationId xmlns:a16="http://schemas.microsoft.com/office/drawing/2014/main" id="{3D6C2880-4AC6-B435-6AF0-F4D580457503}"/>
              </a:ext>
            </a:extLst>
          </p:cNvPr>
          <p:cNvPicPr>
            <a:picLocks noChangeAspect="1"/>
          </p:cNvPicPr>
          <p:nvPr/>
        </p:nvPicPr>
        <p:blipFill>
          <a:blip r:embed="rId4"/>
          <a:stretch>
            <a:fillRect/>
          </a:stretch>
        </p:blipFill>
        <p:spPr>
          <a:xfrm>
            <a:off x="462543" y="3223602"/>
            <a:ext cx="3875281" cy="2873254"/>
          </a:xfrm>
          <a:prstGeom prst="rect">
            <a:avLst/>
          </a:prstGeom>
        </p:spPr>
      </p:pic>
      <p:pic>
        <p:nvPicPr>
          <p:cNvPr id="7" name="Picture 6">
            <a:extLst>
              <a:ext uri="{FF2B5EF4-FFF2-40B4-BE49-F238E27FC236}">
                <a16:creationId xmlns:a16="http://schemas.microsoft.com/office/drawing/2014/main" id="{A4A0BB10-5549-B057-F07F-B762A4552204}"/>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37823" y="3410231"/>
            <a:ext cx="3352800" cy="2499995"/>
          </a:xfrm>
          <a:prstGeom prst="rect">
            <a:avLst/>
          </a:prstGeom>
          <a:noFill/>
        </p:spPr>
      </p:pic>
      <p:pic>
        <p:nvPicPr>
          <p:cNvPr id="8" name="Picture 7">
            <a:extLst>
              <a:ext uri="{FF2B5EF4-FFF2-40B4-BE49-F238E27FC236}">
                <a16:creationId xmlns:a16="http://schemas.microsoft.com/office/drawing/2014/main" id="{7CA3B94C-7F05-8009-6522-D5E2CF83AAD8}"/>
              </a:ext>
            </a:extLst>
          </p:cNvPr>
          <p:cNvPicPr>
            <a:picLocks noChangeAspect="1"/>
          </p:cNvPicPr>
          <p:nvPr/>
        </p:nvPicPr>
        <p:blipFill>
          <a:blip r:embed="rId6"/>
          <a:stretch>
            <a:fillRect/>
          </a:stretch>
        </p:blipFill>
        <p:spPr>
          <a:xfrm>
            <a:off x="7690623" y="3223601"/>
            <a:ext cx="4494676" cy="2701247"/>
          </a:xfrm>
          <a:prstGeom prst="rect">
            <a:avLst/>
          </a:prstGeom>
        </p:spPr>
      </p:pic>
      <p:sp>
        <p:nvSpPr>
          <p:cNvPr id="9" name="TextBox 8">
            <a:extLst>
              <a:ext uri="{FF2B5EF4-FFF2-40B4-BE49-F238E27FC236}">
                <a16:creationId xmlns:a16="http://schemas.microsoft.com/office/drawing/2014/main" id="{75EC5E88-5663-4E71-62A8-8DC344490843}"/>
              </a:ext>
            </a:extLst>
          </p:cNvPr>
          <p:cNvSpPr txBox="1"/>
          <p:nvPr/>
        </p:nvSpPr>
        <p:spPr>
          <a:xfrm>
            <a:off x="8586439" y="6456556"/>
            <a:ext cx="3367668" cy="307777"/>
          </a:xfrm>
          <a:prstGeom prst="rect">
            <a:avLst/>
          </a:prstGeom>
          <a:noFill/>
        </p:spPr>
        <p:txBody>
          <a:bodyPr wrap="square" rtlCol="0">
            <a:spAutoFit/>
          </a:bodyPr>
          <a:lstStyle/>
          <a:p>
            <a:r>
              <a:rPr lang="en-IN" sz="1400" dirty="0">
                <a:solidFill>
                  <a:schemeClr val="bg1">
                    <a:lumMod val="65000"/>
                  </a:schemeClr>
                </a:solidFill>
              </a:rPr>
              <a:t>Analysis has been included in the notes</a:t>
            </a:r>
          </a:p>
        </p:txBody>
      </p:sp>
    </p:spTree>
    <p:extLst>
      <p:ext uri="{BB962C8B-B14F-4D97-AF65-F5344CB8AC3E}">
        <p14:creationId xmlns:p14="http://schemas.microsoft.com/office/powerpoint/2010/main" val="17971611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AAA0B-47A8-7119-C8EA-03B49E634088}"/>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8F257BC9-F6CD-D36F-7981-0F46C8928FD0}"/>
              </a:ext>
            </a:extLst>
          </p:cNvPr>
          <p:cNvSpPr>
            <a:spLocks noGrp="1"/>
          </p:cNvSpPr>
          <p:nvPr>
            <p:ph idx="1"/>
          </p:nvPr>
        </p:nvSpPr>
        <p:spPr>
          <a:xfrm>
            <a:off x="1097280" y="2108201"/>
            <a:ext cx="5905686" cy="3760891"/>
          </a:xfrm>
        </p:spPr>
        <p:txBody>
          <a:bodyPr>
            <a:normAutofit lnSpcReduction="10000"/>
          </a:bodyPr>
          <a:lstStyle/>
          <a:p>
            <a:r>
              <a:rPr lang="en-US" sz="1800" kern="100" dirty="0">
                <a:effectLst/>
                <a:latin typeface="Calibri" panose="020F0502020204030204" pitchFamily="34" charset="0"/>
                <a:ea typeface="Calibri" panose="020F0502020204030204" pitchFamily="34" charset="0"/>
                <a:cs typeface="Calibri" panose="020F0502020204030204" pitchFamily="34" charset="0"/>
              </a:rPr>
              <a:t>Chaos theory applied to traffic congestion modeling reveals the intricate and dynamic nature of traffic flow. By visualizing congestion evolution for different scenarios, we observe how small changes in traffic volume and speed lead to significant variations due to non-linear dynamics. City planning can benefit from understanding non-linear relationships to optimize transportation systems, reduce congestion, and improve overall mobility. </a:t>
            </a:r>
          </a:p>
          <a:p>
            <a:r>
              <a:rPr lang="en-IN" sz="1800" kern="100" dirty="0">
                <a:effectLst/>
                <a:latin typeface="Calibri" panose="020F0502020204030204" pitchFamily="34" charset="0"/>
                <a:ea typeface="Calibri" panose="020F0502020204030204" pitchFamily="34" charset="0"/>
                <a:cs typeface="Calibri" panose="020F0502020204030204" pitchFamily="34" charset="0"/>
              </a:rPr>
              <a:t>In the provided simulation at the end, the congestion evolution is determined by the traffic volume and speed data. Random variations in traffic volume and speed during peak hours introduce an element of randomness.</a:t>
            </a:r>
            <a:endParaRPr lang="en-IN" sz="1800" kern="100" dirty="0">
              <a:effectLst/>
              <a:latin typeface="Calibri" panose="020F0502020204030204" pitchFamily="34" charset="0"/>
              <a:ea typeface="Calibri" panose="020F0502020204030204" pitchFamily="34" charset="0"/>
              <a:cs typeface="Latha" panose="020B0604020202020204" pitchFamily="34" charset="0"/>
            </a:endParaRPr>
          </a:p>
          <a:p>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endParaRPr lang="en-US" sz="1800" kern="100" dirty="0">
              <a:effectLst/>
              <a:latin typeface="Calibri" panose="020F0502020204030204" pitchFamily="34" charset="0"/>
              <a:ea typeface="Calibri" panose="020F0502020204030204" pitchFamily="34" charset="0"/>
              <a:cs typeface="Calibri" panose="020F0502020204030204" pitchFamily="34" charset="0"/>
            </a:endParaRPr>
          </a:p>
          <a:p>
            <a:endParaRPr lang="en-IN" dirty="0"/>
          </a:p>
        </p:txBody>
      </p:sp>
      <p:pic>
        <p:nvPicPr>
          <p:cNvPr id="5" name="Picture 4">
            <a:extLst>
              <a:ext uri="{FF2B5EF4-FFF2-40B4-BE49-F238E27FC236}">
                <a16:creationId xmlns:a16="http://schemas.microsoft.com/office/drawing/2014/main" id="{181F4414-5074-C965-3BD5-B511128803E7}"/>
              </a:ext>
            </a:extLst>
          </p:cNvPr>
          <p:cNvPicPr>
            <a:picLocks noChangeAspect="1"/>
          </p:cNvPicPr>
          <p:nvPr/>
        </p:nvPicPr>
        <p:blipFill>
          <a:blip r:embed="rId3"/>
          <a:stretch>
            <a:fillRect/>
          </a:stretch>
        </p:blipFill>
        <p:spPr>
          <a:xfrm>
            <a:off x="7404410" y="2124903"/>
            <a:ext cx="4136601" cy="3727486"/>
          </a:xfrm>
          <a:prstGeom prst="rect">
            <a:avLst/>
          </a:prstGeom>
        </p:spPr>
      </p:pic>
    </p:spTree>
    <p:extLst>
      <p:ext uri="{BB962C8B-B14F-4D97-AF65-F5344CB8AC3E}">
        <p14:creationId xmlns:p14="http://schemas.microsoft.com/office/powerpoint/2010/main" val="2903592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0F9A4-9E90-8B37-F85B-994B9905B1A1}"/>
              </a:ext>
            </a:extLst>
          </p:cNvPr>
          <p:cNvSpPr>
            <a:spLocks noGrp="1"/>
          </p:cNvSpPr>
          <p:nvPr>
            <p:ph type="title"/>
          </p:nvPr>
        </p:nvSpPr>
        <p:spPr/>
        <p:txBody>
          <a:bodyPr/>
          <a:lstStyle/>
          <a:p>
            <a:r>
              <a:rPr lang="en-IN" dirty="0"/>
              <a:t>Implications</a:t>
            </a:r>
          </a:p>
        </p:txBody>
      </p:sp>
      <p:pic>
        <p:nvPicPr>
          <p:cNvPr id="1026" name="Picture 2" descr="What is Meteorology? - Maximum Weather Instruments">
            <a:extLst>
              <a:ext uri="{FF2B5EF4-FFF2-40B4-BE49-F238E27FC236}">
                <a16:creationId xmlns:a16="http://schemas.microsoft.com/office/drawing/2014/main" id="{564EE994-7A16-CB72-201A-C17EBDF5C330}"/>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218435" y="2137571"/>
            <a:ext cx="3113814" cy="207587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9B55D2A-3700-6BCA-C1FE-7538591B2966}"/>
              </a:ext>
            </a:extLst>
          </p:cNvPr>
          <p:cNvPicPr>
            <a:picLocks noChangeAspect="1"/>
          </p:cNvPicPr>
          <p:nvPr/>
        </p:nvPicPr>
        <p:blipFill>
          <a:blip r:embed="rId4"/>
          <a:stretch>
            <a:fillRect/>
          </a:stretch>
        </p:blipFill>
        <p:spPr>
          <a:xfrm>
            <a:off x="1170113" y="4263400"/>
            <a:ext cx="3210457" cy="2075875"/>
          </a:xfrm>
          <a:prstGeom prst="rect">
            <a:avLst/>
          </a:prstGeom>
        </p:spPr>
      </p:pic>
      <p:sp>
        <p:nvSpPr>
          <p:cNvPr id="7" name="TextBox 6">
            <a:extLst>
              <a:ext uri="{FF2B5EF4-FFF2-40B4-BE49-F238E27FC236}">
                <a16:creationId xmlns:a16="http://schemas.microsoft.com/office/drawing/2014/main" id="{E88B0121-D722-3FE4-88A1-E8F261213BB0}"/>
              </a:ext>
            </a:extLst>
          </p:cNvPr>
          <p:cNvSpPr txBox="1"/>
          <p:nvPr/>
        </p:nvSpPr>
        <p:spPr>
          <a:xfrm>
            <a:off x="4716966" y="2689675"/>
            <a:ext cx="6746488" cy="2862322"/>
          </a:xfrm>
          <a:prstGeom prst="rect">
            <a:avLst/>
          </a:prstGeom>
          <a:noFill/>
        </p:spPr>
        <p:txBody>
          <a:bodyPr wrap="square" rtlCol="0">
            <a:spAutoFit/>
          </a:bodyPr>
          <a:lstStyle/>
          <a:p>
            <a:pPr marL="285750" indent="-285750">
              <a:buFont typeface="Arial" panose="020B0604020202020204" pitchFamily="34" charset="0"/>
              <a:buChar char="•"/>
            </a:pPr>
            <a:r>
              <a:rPr lang="en-IN" dirty="0"/>
              <a:t>Non-linear functions in traffic congestion modelling can be a powerful tool not only in traffic engineering but also in various fields like meteorology, ecology and economics. </a:t>
            </a:r>
          </a:p>
          <a:p>
            <a:pPr marL="285750" indent="-285750">
              <a:buFont typeface="Arial" panose="020B0604020202020204" pitchFamily="34" charset="0"/>
              <a:buChar char="•"/>
            </a:pPr>
            <a:r>
              <a:rPr lang="en-US" dirty="0"/>
              <a:t>Applying chaos theory principles to traffic congestion provides a real-world application and further validates the relevance and importance of chaos theory in various fields. </a:t>
            </a:r>
          </a:p>
          <a:p>
            <a:pPr marL="285750" indent="-285750">
              <a:buFont typeface="Arial" panose="020B0604020202020204" pitchFamily="34" charset="0"/>
              <a:buChar char="•"/>
            </a:pPr>
            <a:r>
              <a:rPr lang="en-US" dirty="0"/>
              <a:t>The findings can contribute to the development of intelligent transportation systems, including traffic signal control algorithms and adaptive routing systems, which can dynamically respond to changing traffic conditions.</a:t>
            </a:r>
            <a:endParaRPr lang="en-IN" dirty="0"/>
          </a:p>
        </p:txBody>
      </p:sp>
    </p:spTree>
    <p:extLst>
      <p:ext uri="{BB962C8B-B14F-4D97-AF65-F5344CB8AC3E}">
        <p14:creationId xmlns:p14="http://schemas.microsoft.com/office/powerpoint/2010/main" val="760788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32828-4D24-BF62-BE40-E74B0F7CC43B}"/>
              </a:ext>
            </a:extLst>
          </p:cNvPr>
          <p:cNvSpPr>
            <a:spLocks noGrp="1"/>
          </p:cNvSpPr>
          <p:nvPr>
            <p:ph type="title"/>
          </p:nvPr>
        </p:nvSpPr>
        <p:spPr/>
        <p:txBody>
          <a:bodyPr/>
          <a:lstStyle/>
          <a:p>
            <a:r>
              <a:rPr lang="en-IN" dirty="0"/>
              <a:t>Future Work</a:t>
            </a:r>
          </a:p>
        </p:txBody>
      </p:sp>
      <p:sp>
        <p:nvSpPr>
          <p:cNvPr id="3" name="Content Placeholder 2">
            <a:extLst>
              <a:ext uri="{FF2B5EF4-FFF2-40B4-BE49-F238E27FC236}">
                <a16:creationId xmlns:a16="http://schemas.microsoft.com/office/drawing/2014/main" id="{ACF904B7-1462-75EB-8C55-4D443D6F0E15}"/>
              </a:ext>
            </a:extLst>
          </p:cNvPr>
          <p:cNvSpPr>
            <a:spLocks noGrp="1"/>
          </p:cNvSpPr>
          <p:nvPr>
            <p:ph idx="1"/>
          </p:nvPr>
        </p:nvSpPr>
        <p:spPr/>
        <p:txBody>
          <a:bodyPr/>
          <a:lstStyle/>
          <a:p>
            <a:pPr lvl="1"/>
            <a:r>
              <a:rPr lang="en-IN" sz="1800" kern="100" dirty="0">
                <a:effectLst/>
                <a:latin typeface="Calibri" panose="020F0502020204030204" pitchFamily="34" charset="0"/>
                <a:ea typeface="Calibri" panose="020F0502020204030204" pitchFamily="34" charset="0"/>
                <a:cs typeface="Calibri" panose="020F0502020204030204" pitchFamily="34" charset="0"/>
              </a:rPr>
              <a:t>The synthetic data used in this example might not fully represent the complexity and variability of real-world traffic data, potentially limiting the generalizability of the results. </a:t>
            </a:r>
            <a:r>
              <a:rPr lang="en-US" sz="1800" kern="100" dirty="0">
                <a:effectLst/>
                <a:latin typeface="Calibri" panose="020F0502020204030204" pitchFamily="34" charset="0"/>
                <a:ea typeface="Calibri" panose="020F0502020204030204" pitchFamily="34" charset="0"/>
                <a:cs typeface="Calibri" panose="020F0502020204030204" pitchFamily="34" charset="0"/>
              </a:rPr>
              <a:t>Collecting and integrating real-world traffic data from multiple sources to create a more accurate and comprehensive traffic congestion model could be a good idea.</a:t>
            </a:r>
          </a:p>
          <a:p>
            <a:pPr lvl="1"/>
            <a:r>
              <a:rPr lang="en-IN" sz="1800" kern="100" dirty="0">
                <a:effectLst/>
                <a:latin typeface="Calibri" panose="020F0502020204030204" pitchFamily="34" charset="0"/>
                <a:ea typeface="Calibri" panose="020F0502020204030204" pitchFamily="34" charset="0"/>
                <a:cs typeface="Calibri" panose="020F0502020204030204" pitchFamily="34" charset="0"/>
              </a:rPr>
              <a:t>The simplicity of the non-linear function used for congestion simulation may not capture all real-world traffic dynamics and may require more sophisticated models for accurate predictions.</a:t>
            </a:r>
          </a:p>
          <a:p>
            <a:pPr lvl="1"/>
            <a:r>
              <a:rPr lang="en-US" sz="1800" kern="100" dirty="0">
                <a:effectLst/>
                <a:latin typeface="Calibri" panose="020F0502020204030204" pitchFamily="34" charset="0"/>
                <a:ea typeface="Calibri" panose="020F0502020204030204" pitchFamily="34" charset="0"/>
                <a:cs typeface="Calibri" panose="020F0502020204030204" pitchFamily="34" charset="0"/>
              </a:rPr>
              <a:t>Extend the model to consider different transportation modes (e.g., cars, buses, bicycles) and their interactions, as well as multimodal traffic systems to better represent complex urban traffic dynamics.</a:t>
            </a:r>
          </a:p>
          <a:p>
            <a:pPr lvl="1"/>
            <a:r>
              <a:rPr lang="en-US" sz="1800" kern="100" dirty="0">
                <a:effectLst/>
                <a:latin typeface="Calibri" panose="020F0502020204030204" pitchFamily="34" charset="0"/>
                <a:ea typeface="Calibri" panose="020F0502020204030204" pitchFamily="34" charset="0"/>
                <a:cs typeface="Calibri" panose="020F0502020204030204" pitchFamily="34" charset="0"/>
              </a:rPr>
              <a:t>Examine the environmental impact of traffic congestion, such as greenhouse gas emissions and energy consumption, to aid in sustainable transportation planning.</a:t>
            </a:r>
          </a:p>
        </p:txBody>
      </p:sp>
    </p:spTree>
    <p:extLst>
      <p:ext uri="{BB962C8B-B14F-4D97-AF65-F5344CB8AC3E}">
        <p14:creationId xmlns:p14="http://schemas.microsoft.com/office/powerpoint/2010/main" val="128033655"/>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{189FCD86-3B02-4CA4-ADB2-9E0A3B652E3C}tf22712842_win32</Template>
  <TotalTime>410</TotalTime>
  <Words>2756</Words>
  <Application>Microsoft Office PowerPoint</Application>
  <PresentationFormat>Widescreen</PresentationFormat>
  <Paragraphs>86</Paragraphs>
  <Slides>11</Slides>
  <Notes>8</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Bookman Old Style</vt:lpstr>
      <vt:lpstr>Calibri</vt:lpstr>
      <vt:lpstr>Cambria Math</vt:lpstr>
      <vt:lpstr>Cascadia Code</vt:lpstr>
      <vt:lpstr>Courier New</vt:lpstr>
      <vt:lpstr>Franklin Gothic Book</vt:lpstr>
      <vt:lpstr>Söhne</vt:lpstr>
      <vt:lpstr>Custom</vt:lpstr>
      <vt:lpstr>Applying Chaos Theory To The Dynamics Of Traffic Congestion</vt:lpstr>
      <vt:lpstr>Introduction</vt:lpstr>
      <vt:lpstr>Objectives</vt:lpstr>
      <vt:lpstr>Literature Review</vt:lpstr>
      <vt:lpstr>Methodology</vt:lpstr>
      <vt:lpstr>Results and Analysis</vt:lpstr>
      <vt:lpstr>Conclusion</vt:lpstr>
      <vt:lpstr>Implications</vt:lpstr>
      <vt:lpstr>Future Work</vt:lpstr>
      <vt:lpstr>Acknowledgments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Applying Chaos Theory To The Dynamics Of Traffic Congestion</dc:title>
  <dc:creator>Ashutosh Sundresh</dc:creator>
  <cp:lastModifiedBy>Ashutosh Sundresh</cp:lastModifiedBy>
  <cp:revision>4</cp:revision>
  <dcterms:created xsi:type="dcterms:W3CDTF">2023-07-25T13:01:49Z</dcterms:created>
  <dcterms:modified xsi:type="dcterms:W3CDTF">2023-07-26T07:05:49Z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